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5.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Masters/slideMaster1.xml" ContentType="application/vnd.openxmlformats-officedocument.presentationml.slideMaster+xml"/>
  <Override PartName="/ppt/notesSlides/notesSlide1.xml" ContentType="application/vnd.openxmlformats-officedocument.presentationml.notesSlide+xml"/>
  <Override PartName="/ppt/notesSlides/notesSlide6.xml" ContentType="application/vnd.openxmlformats-officedocument.presentationml.notesSlide+xml"/>
  <Override PartName="/ppt/slideLayouts/slideLayout9.xml" ContentType="application/vnd.openxmlformats-officedocument.presentationml.slideLayout+xml"/>
  <Override PartName="/ppt/notesSlides/notesSlide7.xml" ContentType="application/vnd.openxmlformats-officedocument.presentationml.notesSlide+xml"/>
  <Override PartName="/ppt/notesSlides/notesSlide8.xml" ContentType="application/vnd.openxmlformats-officedocument.presentationml.notes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notesSlides/notesSlide5.xml" ContentType="application/vnd.openxmlformats-officedocument.presentationml.notesSlide+xml"/>
  <Override PartName="/ppt/slideLayouts/slideLayout11.xml" ContentType="application/vnd.openxmlformats-officedocument.presentationml.slideLayou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9.xml" ContentType="application/vnd.openxmlformats-officedocument.presentationml.notesSlide+xml"/>
  <Override PartName="/ppt/slideLayouts/slideLayout6.xml" ContentType="application/vnd.openxmlformats-officedocument.presentationml.slideLayout+xml"/>
  <Override PartName="/ppt/notesSlides/notesSlide15.xml" ContentType="application/vnd.openxmlformats-officedocument.presentationml.notesSlide+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notesSlides/notesSlide12.xml" ContentType="application/vnd.openxmlformats-officedocument.presentationml.notesSlide+xml"/>
  <Override PartName="/ppt/slideLayouts/slideLayout5.xml" ContentType="application/vnd.openxmlformats-officedocument.presentationml.slideLayout+xml"/>
  <Override PartName="/ppt/notesSlides/notesSlide13.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handoutMasters/handoutMaster1.xml" ContentType="application/vnd.openxmlformats-officedocument.presentationml.handoutMaster+xml"/>
  <Override PartName="/ppt/theme/theme2.xml" ContentType="application/vnd.openxmlformats-officedocument.theme+xml"/>
  <Override PartName="/ppt/theme/theme3.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16" r:id="rId1"/>
  </p:sldMasterIdLst>
  <p:notesMasterIdLst>
    <p:notesMasterId r:id="rId33"/>
  </p:notesMasterIdLst>
  <p:handoutMasterIdLst>
    <p:handoutMasterId r:id="rId34"/>
  </p:handoutMasterIdLst>
  <p:sldIdLst>
    <p:sldId id="286" r:id="rId2"/>
    <p:sldId id="269" r:id="rId3"/>
    <p:sldId id="331" r:id="rId4"/>
    <p:sldId id="356" r:id="rId5"/>
    <p:sldId id="281" r:id="rId6"/>
    <p:sldId id="353" r:id="rId7"/>
    <p:sldId id="354" r:id="rId8"/>
    <p:sldId id="355" r:id="rId9"/>
    <p:sldId id="273" r:id="rId10"/>
    <p:sldId id="352" r:id="rId11"/>
    <p:sldId id="333" r:id="rId12"/>
    <p:sldId id="339" r:id="rId13"/>
    <p:sldId id="357" r:id="rId14"/>
    <p:sldId id="358" r:id="rId15"/>
    <p:sldId id="341" r:id="rId16"/>
    <p:sldId id="359" r:id="rId17"/>
    <p:sldId id="342" r:id="rId18"/>
    <p:sldId id="343" r:id="rId19"/>
    <p:sldId id="360" r:id="rId20"/>
    <p:sldId id="340" r:id="rId21"/>
    <p:sldId id="361" r:id="rId22"/>
    <p:sldId id="362" r:id="rId23"/>
    <p:sldId id="363" r:id="rId24"/>
    <p:sldId id="326" r:id="rId25"/>
    <p:sldId id="364" r:id="rId26"/>
    <p:sldId id="365" r:id="rId27"/>
    <p:sldId id="366" r:id="rId28"/>
    <p:sldId id="367" r:id="rId29"/>
    <p:sldId id="310" r:id="rId30"/>
    <p:sldId id="309" r:id="rId31"/>
    <p:sldId id="27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8CC1"/>
    <a:srgbClr val="A14986"/>
    <a:srgbClr val="674CA6"/>
    <a:srgbClr val="23566C"/>
    <a:srgbClr val="AC6851"/>
    <a:srgbClr val="B3FFFF"/>
    <a:srgbClr val="FFFFFF"/>
    <a:srgbClr val="4799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4"/>
    <p:restoredTop sz="78997"/>
  </p:normalViewPr>
  <p:slideViewPr>
    <p:cSldViewPr snapToGrid="0" snapToObjects="1">
      <p:cViewPr varScale="1">
        <p:scale>
          <a:sx n="100" d="100"/>
          <a:sy n="100" d="100"/>
        </p:scale>
        <p:origin x="1560" y="168"/>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7" d="100"/>
          <a:sy n="77" d="100"/>
        </p:scale>
        <p:origin x="2592"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ustomXml" Target="../customXml/item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8E4B7C-96ED-E449-9693-B655C4671FD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28D809C4-E54C-A54E-B9F4-56C375E0D8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53AD932-3578-6E4B-810C-4CF7533A983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A9B4CA-DA29-0849-8519-4B81F4CE08AD}" type="slidenum">
              <a:rPr lang="en-US" smtClean="0"/>
              <a:t>‹#›</a:t>
            </a:fld>
            <a:endParaRPr lang="en-US"/>
          </a:p>
        </p:txBody>
      </p:sp>
      <p:sp>
        <p:nvSpPr>
          <p:cNvPr id="6" name="Date Placeholder 5">
            <a:extLst>
              <a:ext uri="{FF2B5EF4-FFF2-40B4-BE49-F238E27FC236}">
                <a16:creationId xmlns:a16="http://schemas.microsoft.com/office/drawing/2014/main" id="{27115A18-6E6E-F748-9363-1DB667F252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89F1C8-9A67-204B-8DB6-6C2E5B2C92D6}" type="datetimeFigureOut">
              <a:rPr lang="en-US" smtClean="0"/>
              <a:t>8/12/19</a:t>
            </a:fld>
            <a:endParaRPr lang="en-US"/>
          </a:p>
        </p:txBody>
      </p:sp>
    </p:spTree>
    <p:extLst>
      <p:ext uri="{BB962C8B-B14F-4D97-AF65-F5344CB8AC3E}">
        <p14:creationId xmlns:p14="http://schemas.microsoft.com/office/powerpoint/2010/main" val="1631531348"/>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2.jpg>
</file>

<file path=ppt/media/image3.jpg>
</file>

<file path=ppt/media/image4.jp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6A388D-9D8C-CA46-9AAE-FC7EF8761728}" type="datetimeFigureOut">
              <a:rPr lang="en-US" smtClean="0"/>
              <a:t>8/12/19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E8A310-1F38-1446-8352-DE17054C162D}" type="slidenum">
              <a:rPr lang="en-US" smtClean="0"/>
              <a:t>‹#›</a:t>
            </a:fld>
            <a:endParaRPr lang="en-US"/>
          </a:p>
        </p:txBody>
      </p:sp>
    </p:spTree>
    <p:extLst>
      <p:ext uri="{BB962C8B-B14F-4D97-AF65-F5344CB8AC3E}">
        <p14:creationId xmlns:p14="http://schemas.microsoft.com/office/powerpoint/2010/main" val="2138900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a:t>
            </a:fld>
            <a:endParaRPr lang="en-US"/>
          </a:p>
        </p:txBody>
      </p:sp>
    </p:spTree>
    <p:extLst>
      <p:ext uri="{BB962C8B-B14F-4D97-AF65-F5344CB8AC3E}">
        <p14:creationId xmlns:p14="http://schemas.microsoft.com/office/powerpoint/2010/main" val="2015540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(Folding)</a:t>
            </a:r>
          </a:p>
        </p:txBody>
      </p:sp>
      <p:sp>
        <p:nvSpPr>
          <p:cNvPr id="4" name="Slide Number Placeholder 3"/>
          <p:cNvSpPr>
            <a:spLocks noGrp="1"/>
          </p:cNvSpPr>
          <p:nvPr>
            <p:ph type="sldNum" sz="quarter" idx="10"/>
          </p:nvPr>
        </p:nvSpPr>
        <p:spPr/>
        <p:txBody>
          <a:bodyPr/>
          <a:lstStyle/>
          <a:p>
            <a:fld id="{20E8A310-1F38-1446-8352-DE17054C162D}" type="slidenum">
              <a:rPr lang="en-US" smtClean="0"/>
              <a:t>23</a:t>
            </a:fld>
            <a:endParaRPr lang="en-US"/>
          </a:p>
        </p:txBody>
      </p:sp>
    </p:spTree>
    <p:extLst>
      <p:ext uri="{BB962C8B-B14F-4D97-AF65-F5344CB8AC3E}">
        <p14:creationId xmlns:p14="http://schemas.microsoft.com/office/powerpoint/2010/main" val="6964046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(Folding)</a:t>
            </a:r>
          </a:p>
        </p:txBody>
      </p:sp>
      <p:sp>
        <p:nvSpPr>
          <p:cNvPr id="4" name="Slide Number Placeholder 3"/>
          <p:cNvSpPr>
            <a:spLocks noGrp="1"/>
          </p:cNvSpPr>
          <p:nvPr>
            <p:ph type="sldNum" sz="quarter" idx="10"/>
          </p:nvPr>
        </p:nvSpPr>
        <p:spPr/>
        <p:txBody>
          <a:bodyPr/>
          <a:lstStyle/>
          <a:p>
            <a:fld id="{20E8A310-1F38-1446-8352-DE17054C162D}" type="slidenum">
              <a:rPr lang="en-US" smtClean="0"/>
              <a:t>24</a:t>
            </a:fld>
            <a:endParaRPr lang="en-US"/>
          </a:p>
        </p:txBody>
      </p:sp>
    </p:spTree>
    <p:extLst>
      <p:ext uri="{BB962C8B-B14F-4D97-AF65-F5344CB8AC3E}">
        <p14:creationId xmlns:p14="http://schemas.microsoft.com/office/powerpoint/2010/main" val="19014438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(Folding)</a:t>
            </a:r>
          </a:p>
        </p:txBody>
      </p:sp>
      <p:sp>
        <p:nvSpPr>
          <p:cNvPr id="4" name="Slide Number Placeholder 3"/>
          <p:cNvSpPr>
            <a:spLocks noGrp="1"/>
          </p:cNvSpPr>
          <p:nvPr>
            <p:ph type="sldNum" sz="quarter" idx="10"/>
          </p:nvPr>
        </p:nvSpPr>
        <p:spPr/>
        <p:txBody>
          <a:bodyPr/>
          <a:lstStyle/>
          <a:p>
            <a:fld id="{20E8A310-1F38-1446-8352-DE17054C162D}" type="slidenum">
              <a:rPr lang="en-US" smtClean="0"/>
              <a:t>25</a:t>
            </a:fld>
            <a:endParaRPr lang="en-US"/>
          </a:p>
        </p:txBody>
      </p:sp>
    </p:spTree>
    <p:extLst>
      <p:ext uri="{BB962C8B-B14F-4D97-AF65-F5344CB8AC3E}">
        <p14:creationId xmlns:p14="http://schemas.microsoft.com/office/powerpoint/2010/main" val="2122610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(Folding)</a:t>
            </a:r>
          </a:p>
        </p:txBody>
      </p:sp>
      <p:sp>
        <p:nvSpPr>
          <p:cNvPr id="4" name="Slide Number Placeholder 3"/>
          <p:cNvSpPr>
            <a:spLocks noGrp="1"/>
          </p:cNvSpPr>
          <p:nvPr>
            <p:ph type="sldNum" sz="quarter" idx="10"/>
          </p:nvPr>
        </p:nvSpPr>
        <p:spPr/>
        <p:txBody>
          <a:bodyPr/>
          <a:lstStyle/>
          <a:p>
            <a:fld id="{20E8A310-1F38-1446-8352-DE17054C162D}" type="slidenum">
              <a:rPr lang="en-US" smtClean="0"/>
              <a:t>26</a:t>
            </a:fld>
            <a:endParaRPr lang="en-US"/>
          </a:p>
        </p:txBody>
      </p:sp>
    </p:spTree>
    <p:extLst>
      <p:ext uri="{BB962C8B-B14F-4D97-AF65-F5344CB8AC3E}">
        <p14:creationId xmlns:p14="http://schemas.microsoft.com/office/powerpoint/2010/main" val="1666934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(Folding)</a:t>
            </a:r>
          </a:p>
        </p:txBody>
      </p:sp>
      <p:sp>
        <p:nvSpPr>
          <p:cNvPr id="4" name="Slide Number Placeholder 3"/>
          <p:cNvSpPr>
            <a:spLocks noGrp="1"/>
          </p:cNvSpPr>
          <p:nvPr>
            <p:ph type="sldNum" sz="quarter" idx="10"/>
          </p:nvPr>
        </p:nvSpPr>
        <p:spPr/>
        <p:txBody>
          <a:bodyPr/>
          <a:lstStyle/>
          <a:p>
            <a:fld id="{20E8A310-1F38-1446-8352-DE17054C162D}" type="slidenum">
              <a:rPr lang="en-US" smtClean="0"/>
              <a:t>27</a:t>
            </a:fld>
            <a:endParaRPr lang="en-US"/>
          </a:p>
        </p:txBody>
      </p:sp>
    </p:spTree>
    <p:extLst>
      <p:ext uri="{BB962C8B-B14F-4D97-AF65-F5344CB8AC3E}">
        <p14:creationId xmlns:p14="http://schemas.microsoft.com/office/powerpoint/2010/main" val="14876754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(Folding)</a:t>
            </a:r>
          </a:p>
        </p:txBody>
      </p:sp>
      <p:sp>
        <p:nvSpPr>
          <p:cNvPr id="4" name="Slide Number Placeholder 3"/>
          <p:cNvSpPr>
            <a:spLocks noGrp="1"/>
          </p:cNvSpPr>
          <p:nvPr>
            <p:ph type="sldNum" sz="quarter" idx="10"/>
          </p:nvPr>
        </p:nvSpPr>
        <p:spPr/>
        <p:txBody>
          <a:bodyPr/>
          <a:lstStyle/>
          <a:p>
            <a:fld id="{20E8A310-1F38-1446-8352-DE17054C162D}" type="slidenum">
              <a:rPr lang="en-US" smtClean="0"/>
              <a:t>28</a:t>
            </a:fld>
            <a:endParaRPr lang="en-US"/>
          </a:p>
        </p:txBody>
      </p:sp>
    </p:spTree>
    <p:extLst>
      <p:ext uri="{BB962C8B-B14F-4D97-AF65-F5344CB8AC3E}">
        <p14:creationId xmlns:p14="http://schemas.microsoft.com/office/powerpoint/2010/main" val="1030695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9</a:t>
            </a:fld>
            <a:endParaRPr lang="en-US"/>
          </a:p>
        </p:txBody>
      </p:sp>
    </p:spTree>
    <p:extLst>
      <p:ext uri="{BB962C8B-B14F-4D97-AF65-F5344CB8AC3E}">
        <p14:creationId xmlns:p14="http://schemas.microsoft.com/office/powerpoint/2010/main" val="324322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10</a:t>
            </a:fld>
            <a:endParaRPr lang="en-US"/>
          </a:p>
        </p:txBody>
      </p:sp>
    </p:spTree>
    <p:extLst>
      <p:ext uri="{BB962C8B-B14F-4D97-AF65-F5344CB8AC3E}">
        <p14:creationId xmlns:p14="http://schemas.microsoft.com/office/powerpoint/2010/main" val="16129347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12</a:t>
            </a:fld>
            <a:endParaRPr lang="en-US"/>
          </a:p>
        </p:txBody>
      </p:sp>
    </p:spTree>
    <p:extLst>
      <p:ext uri="{BB962C8B-B14F-4D97-AF65-F5344CB8AC3E}">
        <p14:creationId xmlns:p14="http://schemas.microsoft.com/office/powerpoint/2010/main" val="1269750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13</a:t>
            </a:fld>
            <a:endParaRPr lang="en-US"/>
          </a:p>
        </p:txBody>
      </p:sp>
    </p:spTree>
    <p:extLst>
      <p:ext uri="{BB962C8B-B14F-4D97-AF65-F5344CB8AC3E}">
        <p14:creationId xmlns:p14="http://schemas.microsoft.com/office/powerpoint/2010/main" val="555843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15</a:t>
            </a:fld>
            <a:endParaRPr lang="en-US"/>
          </a:p>
        </p:txBody>
      </p:sp>
    </p:spTree>
    <p:extLst>
      <p:ext uri="{BB962C8B-B14F-4D97-AF65-F5344CB8AC3E}">
        <p14:creationId xmlns:p14="http://schemas.microsoft.com/office/powerpoint/2010/main" val="1700190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17</a:t>
            </a:fld>
            <a:endParaRPr lang="en-US"/>
          </a:p>
        </p:txBody>
      </p:sp>
    </p:spTree>
    <p:extLst>
      <p:ext uri="{BB962C8B-B14F-4D97-AF65-F5344CB8AC3E}">
        <p14:creationId xmlns:p14="http://schemas.microsoft.com/office/powerpoint/2010/main" val="175045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18</a:t>
            </a:fld>
            <a:endParaRPr lang="en-US"/>
          </a:p>
        </p:txBody>
      </p:sp>
    </p:spTree>
    <p:extLst>
      <p:ext uri="{BB962C8B-B14F-4D97-AF65-F5344CB8AC3E}">
        <p14:creationId xmlns:p14="http://schemas.microsoft.com/office/powerpoint/2010/main" val="1400013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20</a:t>
            </a:fld>
            <a:endParaRPr lang="en-US"/>
          </a:p>
        </p:txBody>
      </p:sp>
    </p:spTree>
    <p:extLst>
      <p:ext uri="{BB962C8B-B14F-4D97-AF65-F5344CB8AC3E}">
        <p14:creationId xmlns:p14="http://schemas.microsoft.com/office/powerpoint/2010/main" val="9477060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arning Goal Setup">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53881"/>
            <a:ext cx="2572719" cy="495947"/>
          </a:xfrm>
          <a:prstGeom prst="rect">
            <a:avLst/>
          </a:prstGeom>
          <a:solidFill>
            <a:srgbClr val="23566C"/>
          </a:solidFill>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Learning Goal</a:t>
            </a:r>
          </a:p>
        </p:txBody>
      </p:sp>
      <p:sp>
        <p:nvSpPr>
          <p:cNvPr id="9" name="TextBox 8">
            <a:extLst>
              <a:ext uri="{FF2B5EF4-FFF2-40B4-BE49-F238E27FC236}">
                <a16:creationId xmlns:a16="http://schemas.microsoft.com/office/drawing/2014/main" id="{DF9C2B4A-0943-CC42-BE38-4F715F7CAA2B}"/>
              </a:ext>
            </a:extLst>
          </p:cNvPr>
          <p:cNvSpPr txBox="1"/>
          <p:nvPr userDrawn="1"/>
        </p:nvSpPr>
        <p:spPr>
          <a:xfrm>
            <a:off x="517951" y="4565193"/>
            <a:ext cx="2734700" cy="1947917"/>
          </a:xfrm>
          <a:prstGeom prst="rect">
            <a:avLst/>
          </a:prstGeom>
          <a:noFill/>
        </p:spPr>
        <p:txBody>
          <a:bodyPr wrap="square" tIns="180000" rtlCol="0" anchor="t">
            <a:normAutofit/>
          </a:bodyPr>
          <a:lstStyle/>
          <a:p>
            <a:r>
              <a:rPr lang="en-US" sz="3600" b="1" dirty="0">
                <a:solidFill>
                  <a:srgbClr val="23566C"/>
                </a:solidFill>
                <a:latin typeface="Futura Medium" panose="020B0602020204020303" pitchFamily="34" charset="-79"/>
                <a:cs typeface="Futura Medium" panose="020B0602020204020303" pitchFamily="34" charset="-79"/>
              </a:rPr>
              <a:t>Think </a:t>
            </a:r>
          </a:p>
          <a:p>
            <a:r>
              <a:rPr lang="en-US" sz="3600" b="1" dirty="0">
                <a:solidFill>
                  <a:srgbClr val="23566C"/>
                </a:solidFill>
                <a:latin typeface="Futura Medium" panose="020B0602020204020303" pitchFamily="34" charset="-79"/>
                <a:cs typeface="Futura Medium" panose="020B0602020204020303" pitchFamily="34" charset="-79"/>
              </a:rPr>
              <a:t>Pair</a:t>
            </a:r>
          </a:p>
          <a:p>
            <a:r>
              <a:rPr lang="en-US" sz="3600" b="1" dirty="0">
                <a:solidFill>
                  <a:srgbClr val="23566C"/>
                </a:solidFill>
                <a:latin typeface="Futura Medium" panose="020B0602020204020303" pitchFamily="34" charset="-79"/>
                <a:cs typeface="Futura Medium" panose="020B0602020204020303" pitchFamily="34" charset="-79"/>
              </a:rPr>
              <a:t>Share</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4149379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id="{BA5CBAB5-B25F-4B4C-804A-AD021B9010E4}"/>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7" name="TextBox 6">
            <a:extLst>
              <a:ext uri="{FF2B5EF4-FFF2-40B4-BE49-F238E27FC236}">
                <a16:creationId xmlns:a16="http://schemas.microsoft.com/office/drawing/2014/main" id="{B7D226EA-4EBE-2F4F-B4B3-8C66D44A3FDC}"/>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Independent Practice</a:t>
            </a:r>
          </a:p>
        </p:txBody>
      </p:sp>
      <p:sp>
        <p:nvSpPr>
          <p:cNvPr id="20" name="Text Placeholder 5">
            <a:extLst>
              <a:ext uri="{FF2B5EF4-FFF2-40B4-BE49-F238E27FC236}">
                <a16:creationId xmlns:a16="http://schemas.microsoft.com/office/drawing/2014/main" id="{2A7343F6-8A3F-024A-BAB1-A40A1A630C10}"/>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1" name="Text Placeholder 48">
            <a:extLst>
              <a:ext uri="{FF2B5EF4-FFF2-40B4-BE49-F238E27FC236}">
                <a16:creationId xmlns:a16="http://schemas.microsoft.com/office/drawing/2014/main" id="{81597401-FB89-084B-955C-A0C7FAB02436}"/>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22" name="Text Placeholder 5">
            <a:extLst>
              <a:ext uri="{FF2B5EF4-FFF2-40B4-BE49-F238E27FC236}">
                <a16:creationId xmlns:a16="http://schemas.microsoft.com/office/drawing/2014/main" id="{A82891C2-3E9D-4241-85E7-747B1595FB99}"/>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23" name="Text Placeholder 48">
            <a:extLst>
              <a:ext uri="{FF2B5EF4-FFF2-40B4-BE49-F238E27FC236}">
                <a16:creationId xmlns:a16="http://schemas.microsoft.com/office/drawing/2014/main" id="{8A690C59-B342-0648-BCE5-1C98B5A89AD7}"/>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24" name="Text Placeholder 5">
            <a:extLst>
              <a:ext uri="{FF2B5EF4-FFF2-40B4-BE49-F238E27FC236}">
                <a16:creationId xmlns:a16="http://schemas.microsoft.com/office/drawing/2014/main" id="{17B4E049-9FD5-E24B-B3BE-5C09B449C3F6}"/>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25" name="Text Placeholder 48">
            <a:extLst>
              <a:ext uri="{FF2B5EF4-FFF2-40B4-BE49-F238E27FC236}">
                <a16:creationId xmlns:a16="http://schemas.microsoft.com/office/drawing/2014/main" id="{5E376940-61D8-D142-9880-9EE380DE8579}"/>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4273725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53881"/>
            <a:ext cx="2572719" cy="495947"/>
          </a:xfrm>
          <a:prstGeom prst="rect">
            <a:avLst/>
          </a:prstGeom>
          <a:solidFill>
            <a:srgbClr val="23566C"/>
          </a:solidFill>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3419603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1">
    <p:spTree>
      <p:nvGrpSpPr>
        <p:cNvPr id="1" name=""/>
        <p:cNvGrpSpPr/>
        <p:nvPr/>
      </p:nvGrpSpPr>
      <p:grpSpPr>
        <a:xfrm>
          <a:off x="0" y="0"/>
          <a:ext cx="0" cy="0"/>
          <a:chOff x="0" y="0"/>
          <a:chExt cx="0" cy="0"/>
        </a:xfrm>
      </p:grpSpPr>
    </p:spTree>
    <p:extLst>
      <p:ext uri="{BB962C8B-B14F-4D97-AF65-F5344CB8AC3E}">
        <p14:creationId xmlns:p14="http://schemas.microsoft.com/office/powerpoint/2010/main" val="8801327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376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509866" cy="515262"/>
          </a:xfrm>
          <a:prstGeom prst="rect">
            <a:avLst/>
          </a:prstGeom>
          <a:solidFill>
            <a:srgbClr val="23566C"/>
          </a:solidFill>
          <a:ln>
            <a:noFill/>
          </a:ln>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5256496" cy="495947"/>
          </a:xfrm>
          <a:prstGeom prst="rect">
            <a:avLst/>
          </a:prstGeom>
          <a:solidFill>
            <a:srgbClr val="B3FFFF"/>
          </a:solidFill>
          <a:ln>
            <a:noFill/>
          </a:ln>
        </p:spPr>
        <p:txBody>
          <a:bodyPr wrap="square" rtlCol="0" anchor="ctr">
            <a:normAutofit/>
          </a:bodyPr>
          <a:lstStyle/>
          <a:p>
            <a:r>
              <a:rPr lang="en-US" sz="2400" b="1" dirty="0">
                <a:solidFill>
                  <a:srgbClr val="23566C"/>
                </a:solidFill>
                <a:latin typeface="Futura Medium" panose="020B0602020204020303" pitchFamily="34" charset="-79"/>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a:solidFill>
                  <a:srgbClr val="23566C"/>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3877841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509866" cy="515262"/>
          </a:xfrm>
          <a:prstGeom prst="rect">
            <a:avLst/>
          </a:prstGeom>
          <a:solidFill>
            <a:srgbClr val="23566C"/>
          </a:solidFill>
          <a:ln>
            <a:noFill/>
          </a:ln>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5256496" cy="495947"/>
          </a:xfrm>
          <a:prstGeom prst="rect">
            <a:avLst/>
          </a:prstGeom>
          <a:solidFill>
            <a:srgbClr val="B3FFFF"/>
          </a:solidFill>
          <a:ln>
            <a:noFill/>
          </a:ln>
        </p:spPr>
        <p:txBody>
          <a:bodyPr wrap="square" rtlCol="0" anchor="ctr">
            <a:normAutofit/>
          </a:bodyPr>
          <a:lstStyle/>
          <a:p>
            <a:r>
              <a:rPr lang="en-US" sz="2400" b="1" dirty="0">
                <a:solidFill>
                  <a:srgbClr val="23566C"/>
                </a:solidFill>
                <a:latin typeface="Futura Medium" panose="020B0602020204020303" pitchFamily="34" charset="-79"/>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a:solidFill>
                  <a:srgbClr val="23566C"/>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 is</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a:solidFill>
                  <a:srgbClr val="23566C"/>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3737340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509866" cy="515262"/>
          </a:xfrm>
          <a:prstGeom prst="rect">
            <a:avLst/>
          </a:prstGeom>
          <a:solidFill>
            <a:srgbClr val="23566C"/>
          </a:solidFill>
          <a:ln>
            <a:noFill/>
          </a:ln>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2203053" cy="495947"/>
          </a:xfrm>
          <a:prstGeom prst="rect">
            <a:avLst/>
          </a:prstGeom>
          <a:solidFill>
            <a:srgbClr val="B3FFFF"/>
          </a:solidFill>
          <a:ln>
            <a:noFill/>
          </a:ln>
        </p:spPr>
        <p:txBody>
          <a:bodyPr wrap="square" rtlCol="0" anchor="ctr">
            <a:normAutofit/>
          </a:bodyPr>
          <a:lstStyle/>
          <a:p>
            <a:r>
              <a:rPr lang="en-US" sz="2400" b="1" dirty="0">
                <a:solidFill>
                  <a:srgbClr val="23566C"/>
                </a:solidFill>
                <a:latin typeface="Futura Medium" panose="020B0602020204020303" pitchFamily="34" charset="-79"/>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4209967"/>
          </a:xfrm>
          <a:prstGeom prst="rect">
            <a:avLst/>
          </a:prstGeom>
          <a:noFill/>
        </p:spPr>
        <p:txBody>
          <a:bodyPr tIns="144000" bIns="0" anchor="ctr"/>
          <a:lstStyle>
            <a:lvl1pPr marL="0" indent="0" algn="ctr">
              <a:buNone/>
              <a:defRPr sz="6000" b="1">
                <a:solidFill>
                  <a:srgbClr val="23566C"/>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a:p>
            <a:pPr lvl="0"/>
            <a:r>
              <a:rPr lang="en-US" dirty="0"/>
              <a:t>Easy: Target</a:t>
            </a:r>
          </a:p>
        </p:txBody>
      </p:sp>
    </p:spTree>
    <p:extLst>
      <p:ext uri="{BB962C8B-B14F-4D97-AF65-F5344CB8AC3E}">
        <p14:creationId xmlns:p14="http://schemas.microsoft.com/office/powerpoint/2010/main" val="619994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59" name="Text Placeholder 5">
            <a:extLst>
              <a:ext uri="{FF2B5EF4-FFF2-40B4-BE49-F238E27FC236}">
                <a16:creationId xmlns:a16="http://schemas.microsoft.com/office/drawing/2014/main" id="{D065E96F-34B9-6940-8CF5-B5BC1E923DCB}"/>
              </a:ext>
            </a:extLst>
          </p:cNvPr>
          <p:cNvSpPr>
            <a:spLocks noGrp="1"/>
          </p:cNvSpPr>
          <p:nvPr>
            <p:ph type="body" sz="quarter" idx="21" hasCustomPrompt="1"/>
          </p:nvPr>
        </p:nvSpPr>
        <p:spPr>
          <a:xfrm>
            <a:off x="9644135" y="287950"/>
            <a:ext cx="2162572" cy="288424"/>
          </a:xfrm>
          <a:prstGeom prst="rect">
            <a:avLst/>
          </a:prstGeom>
          <a:solidFill>
            <a:schemeClr val="accent6">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Make the connection</a:t>
            </a:r>
            <a:endParaRPr lang="en-US" dirty="0"/>
          </a:p>
        </p:txBody>
      </p:sp>
      <p:sp>
        <p:nvSpPr>
          <p:cNvPr id="60" name="Text Placeholder 48">
            <a:extLst>
              <a:ext uri="{FF2B5EF4-FFF2-40B4-BE49-F238E27FC236}">
                <a16:creationId xmlns:a16="http://schemas.microsoft.com/office/drawing/2014/main" id="{74718A69-45DC-3349-AC14-1CB203717716}"/>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61" name="Text Placeholder 5">
            <a:extLst>
              <a:ext uri="{FF2B5EF4-FFF2-40B4-BE49-F238E27FC236}">
                <a16:creationId xmlns:a16="http://schemas.microsoft.com/office/drawing/2014/main" id="{E8F06128-C65E-E74D-8888-C3B0265B87E5}"/>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62" name="Text Placeholder 48">
            <a:extLst>
              <a:ext uri="{FF2B5EF4-FFF2-40B4-BE49-F238E27FC236}">
                <a16:creationId xmlns:a16="http://schemas.microsoft.com/office/drawing/2014/main" id="{9CC4C70C-1C88-8242-822E-8EB858DBE3EF}"/>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63" name="Text Placeholder 5">
            <a:extLst>
              <a:ext uri="{FF2B5EF4-FFF2-40B4-BE49-F238E27FC236}">
                <a16:creationId xmlns:a16="http://schemas.microsoft.com/office/drawing/2014/main" id="{DB394B8D-09B6-2D4C-A89A-411FA179F6B4}"/>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64" name="Text Placeholder 48">
            <a:extLst>
              <a:ext uri="{FF2B5EF4-FFF2-40B4-BE49-F238E27FC236}">
                <a16:creationId xmlns:a16="http://schemas.microsoft.com/office/drawing/2014/main" id="{9E7179FB-4670-E449-82E2-2342DFBACF6F}"/>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4040946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93932381-72B7-B349-BBA8-6AFEB84E18A9}"/>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F989A473-568F-E948-8378-638693483165}"/>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Content Development</a:t>
            </a:r>
          </a:p>
        </p:txBody>
      </p:sp>
      <p:sp>
        <p:nvSpPr>
          <p:cNvPr id="21" name="Text Placeholder 5">
            <a:extLst>
              <a:ext uri="{FF2B5EF4-FFF2-40B4-BE49-F238E27FC236}">
                <a16:creationId xmlns:a16="http://schemas.microsoft.com/office/drawing/2014/main" id="{578A17B0-D745-3C43-93AB-662F15D9C14B}"/>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2" name="Text Placeholder 48">
            <a:extLst>
              <a:ext uri="{FF2B5EF4-FFF2-40B4-BE49-F238E27FC236}">
                <a16:creationId xmlns:a16="http://schemas.microsoft.com/office/drawing/2014/main" id="{C5AFB84F-2B6E-D646-B782-34B1A586BAEE}"/>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23" name="Text Placeholder 5">
            <a:extLst>
              <a:ext uri="{FF2B5EF4-FFF2-40B4-BE49-F238E27FC236}">
                <a16:creationId xmlns:a16="http://schemas.microsoft.com/office/drawing/2014/main" id="{8579A7DA-1AA6-6348-9480-0ABDE8E7E869}"/>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24" name="Text Placeholder 48">
            <a:extLst>
              <a:ext uri="{FF2B5EF4-FFF2-40B4-BE49-F238E27FC236}">
                <a16:creationId xmlns:a16="http://schemas.microsoft.com/office/drawing/2014/main" id="{3DC620B8-B5B6-A546-998D-BB0D780266B1}"/>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25" name="Text Placeholder 5">
            <a:extLst>
              <a:ext uri="{FF2B5EF4-FFF2-40B4-BE49-F238E27FC236}">
                <a16:creationId xmlns:a16="http://schemas.microsoft.com/office/drawing/2014/main" id="{33D9DD79-4FA4-9441-9CD5-FD3E0E184E36}"/>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26" name="Text Placeholder 48">
            <a:extLst>
              <a:ext uri="{FF2B5EF4-FFF2-40B4-BE49-F238E27FC236}">
                <a16:creationId xmlns:a16="http://schemas.microsoft.com/office/drawing/2014/main" id="{40DC7D38-E5DA-C74E-92F3-A6FCC9CC0E70}"/>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1669876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kill Steps /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9" name="TextBox 8">
            <a:extLst>
              <a:ext uri="{FF2B5EF4-FFF2-40B4-BE49-F238E27FC236}">
                <a16:creationId xmlns:a16="http://schemas.microsoft.com/office/drawing/2014/main" id="{FEC8520F-CB36-4A45-A44F-F23C38DF4554}"/>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Skill Steps / Guided Practice</a:t>
            </a:r>
          </a:p>
        </p:txBody>
      </p:sp>
      <p:sp>
        <p:nvSpPr>
          <p:cNvPr id="22" name="Text Placeholder 5">
            <a:extLst>
              <a:ext uri="{FF2B5EF4-FFF2-40B4-BE49-F238E27FC236}">
                <a16:creationId xmlns:a16="http://schemas.microsoft.com/office/drawing/2014/main" id="{6FCF9CE4-B167-C647-830E-926D9BC11CD7}"/>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3" name="Text Placeholder 48">
            <a:extLst>
              <a:ext uri="{FF2B5EF4-FFF2-40B4-BE49-F238E27FC236}">
                <a16:creationId xmlns:a16="http://schemas.microsoft.com/office/drawing/2014/main" id="{0749FB8D-5908-B440-BF2C-3B703391AAE5}"/>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24" name="Text Placeholder 5">
            <a:extLst>
              <a:ext uri="{FF2B5EF4-FFF2-40B4-BE49-F238E27FC236}">
                <a16:creationId xmlns:a16="http://schemas.microsoft.com/office/drawing/2014/main" id="{B5210779-8122-F342-AF13-26D8416493B0}"/>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25" name="Text Placeholder 48">
            <a:extLst>
              <a:ext uri="{FF2B5EF4-FFF2-40B4-BE49-F238E27FC236}">
                <a16:creationId xmlns:a16="http://schemas.microsoft.com/office/drawing/2014/main" id="{2564DDFE-656D-C84E-991A-DC05015CC956}"/>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26" name="Text Placeholder 5">
            <a:extLst>
              <a:ext uri="{FF2B5EF4-FFF2-40B4-BE49-F238E27FC236}">
                <a16:creationId xmlns:a16="http://schemas.microsoft.com/office/drawing/2014/main" id="{842EB6E0-B7AD-6C40-89B8-5521B528F9C5}"/>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27" name="Text Placeholder 48">
            <a:extLst>
              <a:ext uri="{FF2B5EF4-FFF2-40B4-BE49-F238E27FC236}">
                <a16:creationId xmlns:a16="http://schemas.microsoft.com/office/drawing/2014/main" id="{A21C2D16-2A8E-4B4B-8D58-4B389AAA67A7}"/>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2527164566"/>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kills Check">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11" name="TextBox 10">
            <a:extLst>
              <a:ext uri="{FF2B5EF4-FFF2-40B4-BE49-F238E27FC236}">
                <a16:creationId xmlns:a16="http://schemas.microsoft.com/office/drawing/2014/main" id="{CFD1FBC2-8B0A-054F-BD50-5A1E77153844}"/>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Skills Check</a:t>
            </a:r>
          </a:p>
        </p:txBody>
      </p:sp>
      <p:sp>
        <p:nvSpPr>
          <p:cNvPr id="24" name="Text Placeholder 5">
            <a:extLst>
              <a:ext uri="{FF2B5EF4-FFF2-40B4-BE49-F238E27FC236}">
                <a16:creationId xmlns:a16="http://schemas.microsoft.com/office/drawing/2014/main" id="{2D6AD4E2-8B86-1A42-B6B1-9794F63D2421}"/>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5" name="Text Placeholder 48">
            <a:extLst>
              <a:ext uri="{FF2B5EF4-FFF2-40B4-BE49-F238E27FC236}">
                <a16:creationId xmlns:a16="http://schemas.microsoft.com/office/drawing/2014/main" id="{3824608F-B525-2D45-9CFD-FDDDDC6F3A6B}"/>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26" name="Text Placeholder 5">
            <a:extLst>
              <a:ext uri="{FF2B5EF4-FFF2-40B4-BE49-F238E27FC236}">
                <a16:creationId xmlns:a16="http://schemas.microsoft.com/office/drawing/2014/main" id="{78FBBDF4-8B54-6D40-BB00-9DB79EE3BD87}"/>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27" name="Text Placeholder 48">
            <a:extLst>
              <a:ext uri="{FF2B5EF4-FFF2-40B4-BE49-F238E27FC236}">
                <a16:creationId xmlns:a16="http://schemas.microsoft.com/office/drawing/2014/main" id="{CF892DE4-0989-9F4F-B9B9-0D50497971BE}"/>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28" name="Text Placeholder 5">
            <a:extLst>
              <a:ext uri="{FF2B5EF4-FFF2-40B4-BE49-F238E27FC236}">
                <a16:creationId xmlns:a16="http://schemas.microsoft.com/office/drawing/2014/main" id="{504DAC59-2F1B-D344-B5E4-3DD118198D9F}"/>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29" name="Text Placeholder 48">
            <a:extLst>
              <a:ext uri="{FF2B5EF4-FFF2-40B4-BE49-F238E27FC236}">
                <a16:creationId xmlns:a16="http://schemas.microsoft.com/office/drawing/2014/main" id="{EA6CD3E8-8EA8-D643-BBB5-EB619A565567}"/>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2506268744"/>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199EBB26-204F-A049-A589-CBB9A02C05F4}"/>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Relevance</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28" name="Text Placeholder 5">
            <a:extLst>
              <a:ext uri="{FF2B5EF4-FFF2-40B4-BE49-F238E27FC236}">
                <a16:creationId xmlns:a16="http://schemas.microsoft.com/office/drawing/2014/main" id="{476A4E78-E152-CE41-A402-F83EB570A417}"/>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9" name="Text Placeholder 48">
            <a:extLst>
              <a:ext uri="{FF2B5EF4-FFF2-40B4-BE49-F238E27FC236}">
                <a16:creationId xmlns:a16="http://schemas.microsoft.com/office/drawing/2014/main" id="{BB7D38D9-00D0-E94F-A56B-68FEB60A7FFF}"/>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30" name="Text Placeholder 5">
            <a:extLst>
              <a:ext uri="{FF2B5EF4-FFF2-40B4-BE49-F238E27FC236}">
                <a16:creationId xmlns:a16="http://schemas.microsoft.com/office/drawing/2014/main" id="{75A649CF-6F35-6240-8694-7D985FF77DF1}"/>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31" name="Text Placeholder 48">
            <a:extLst>
              <a:ext uri="{FF2B5EF4-FFF2-40B4-BE49-F238E27FC236}">
                <a16:creationId xmlns:a16="http://schemas.microsoft.com/office/drawing/2014/main" id="{73A7D846-854A-F34B-A7E6-331D90F8028C}"/>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32" name="Text Placeholder 5">
            <a:extLst>
              <a:ext uri="{FF2B5EF4-FFF2-40B4-BE49-F238E27FC236}">
                <a16:creationId xmlns:a16="http://schemas.microsoft.com/office/drawing/2014/main" id="{B421E4A7-84CE-D441-9E4B-33DE3CF3ACE2}"/>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33" name="Text Placeholder 48">
            <a:extLst>
              <a:ext uri="{FF2B5EF4-FFF2-40B4-BE49-F238E27FC236}">
                <a16:creationId xmlns:a16="http://schemas.microsoft.com/office/drawing/2014/main" id="{DC7FFA7A-C37D-F846-868C-88068206D29C}"/>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2669116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6436070"/>
      </p:ext>
    </p:extLst>
  </p:cSld>
  <p:clrMap bg1="lt1" tx1="dk1" bg2="lt2" tx2="dk2" accent1="accent1" accent2="accent2" accent3="accent3" accent4="accent4" accent5="accent5" accent6="accent6" hlink="hlink" folHlink="folHlink"/>
  <p:sldLayoutIdLst>
    <p:sldLayoutId id="2147484217" r:id="rId1"/>
    <p:sldLayoutId id="2147484228" r:id="rId2"/>
    <p:sldLayoutId id="2147484229" r:id="rId3"/>
    <p:sldLayoutId id="2147484230" r:id="rId4"/>
    <p:sldLayoutId id="2147484222" r:id="rId5"/>
    <p:sldLayoutId id="2147484219" r:id="rId6"/>
    <p:sldLayoutId id="2147484220" r:id="rId7"/>
    <p:sldLayoutId id="2147484221" r:id="rId8"/>
    <p:sldLayoutId id="2147484218" r:id="rId9"/>
    <p:sldLayoutId id="2147484223" r:id="rId10"/>
    <p:sldLayoutId id="2147484231" r:id="rId11"/>
    <p:sldLayoutId id="2147484232" r:id="rId12"/>
    <p:sldLayoutId id="214748423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5274" y="282604"/>
            <a:ext cx="11727542" cy="631796"/>
          </a:xfrm>
          <a:prstGeom prst="rect">
            <a:avLst/>
          </a:prstGeom>
          <a:solidFill>
            <a:srgbClr val="3B8C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1">
            <a:extLst>
              <a:ext uri="{FF2B5EF4-FFF2-40B4-BE49-F238E27FC236}">
                <a16:creationId xmlns:a16="http://schemas.microsoft.com/office/drawing/2014/main" id="{4D909A74-34CF-A24B-B17A-C2A488B3F849}"/>
              </a:ext>
            </a:extLst>
          </p:cNvPr>
          <p:cNvSpPr txBox="1">
            <a:spLocks/>
          </p:cNvSpPr>
          <p:nvPr/>
        </p:nvSpPr>
        <p:spPr>
          <a:xfrm>
            <a:off x="293563" y="354319"/>
            <a:ext cx="11504301" cy="178888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a:solidFill>
                  <a:schemeClr val="bg1"/>
                </a:solidFill>
                <a:latin typeface="OpenDyslexic" charset="0"/>
                <a:ea typeface="OpenDyslexic" charset="0"/>
                <a:cs typeface="OpenDyslexic" charset="0"/>
              </a:rPr>
              <a:t>Copy this text into your book, correcting any mistakes you notice:</a:t>
            </a:r>
            <a:endParaRPr lang="en-US" sz="2400" dirty="0">
              <a:solidFill>
                <a:schemeClr val="bg1"/>
              </a:solidFill>
              <a:latin typeface="OpenDyslexic" charset="0"/>
              <a:ea typeface="OpenDyslexic" charset="0"/>
              <a:cs typeface="OpenDyslexic" charset="0"/>
            </a:endParaRPr>
          </a:p>
        </p:txBody>
      </p:sp>
      <p:sp>
        <p:nvSpPr>
          <p:cNvPr id="4" name="TextBox 3"/>
          <p:cNvSpPr txBox="1"/>
          <p:nvPr/>
        </p:nvSpPr>
        <p:spPr>
          <a:xfrm>
            <a:off x="448506" y="896469"/>
            <a:ext cx="10990774" cy="6759391"/>
          </a:xfrm>
          <a:prstGeom prst="rect">
            <a:avLst/>
          </a:prstGeom>
          <a:noFill/>
          <a:ln>
            <a:noFill/>
          </a:ln>
        </p:spPr>
        <p:txBody>
          <a:bodyPr wrap="square" rtlCol="0" anchor="t" anchorCtr="0">
            <a:noAutofit/>
          </a:bodyPr>
          <a:lstStyle/>
          <a:p>
            <a:r>
              <a:rPr lang="en-US" sz="2400" dirty="0">
                <a:solidFill>
                  <a:srgbClr val="23566C"/>
                </a:solidFill>
                <a:latin typeface="OpenDyslexic" charset="0"/>
                <a:ea typeface="OpenDyslexic" charset="0"/>
                <a:cs typeface="OpenDyslexic" charset="0"/>
              </a:rPr>
              <a:t>The </a:t>
            </a:r>
            <a:r>
              <a:rPr lang="en-US" sz="2400" dirty="0" err="1">
                <a:solidFill>
                  <a:srgbClr val="23566C"/>
                </a:solidFill>
                <a:latin typeface="OpenDyslexic" charset="0"/>
                <a:ea typeface="OpenDyslexic" charset="0"/>
                <a:cs typeface="OpenDyslexic" charset="0"/>
              </a:rPr>
              <a:t>respirtory</a:t>
            </a:r>
            <a:r>
              <a:rPr lang="en-US" sz="2400" dirty="0">
                <a:solidFill>
                  <a:srgbClr val="23566C"/>
                </a:solidFill>
                <a:latin typeface="OpenDyslexic" charset="0"/>
                <a:ea typeface="OpenDyslexic" charset="0"/>
                <a:cs typeface="OpenDyslexic" charset="0"/>
              </a:rPr>
              <a:t> system is make up of organs and tissues that help you breath. Its main parts are the airways, the lungs and linked blood vessels, and the mussels that enable breathing.</a:t>
            </a:r>
          </a:p>
          <a:p>
            <a:r>
              <a:rPr lang="en-US" sz="2400" dirty="0">
                <a:solidFill>
                  <a:srgbClr val="23566C"/>
                </a:solidFill>
                <a:latin typeface="OpenDyslexic" charset="0"/>
                <a:ea typeface="OpenDyslexic" charset="0"/>
                <a:cs typeface="OpenDyslexic" charset="0"/>
              </a:rPr>
              <a:t>Air first enters your body through your ____ or _____. The air then travels through your _______ and down your _______. The windpipe splits into two bronchi that enter your </a:t>
            </a:r>
            <a:r>
              <a:rPr lang="en-US" sz="2400" dirty="0" err="1">
                <a:solidFill>
                  <a:srgbClr val="23566C"/>
                </a:solidFill>
                <a:latin typeface="OpenDyslexic" charset="0"/>
                <a:ea typeface="OpenDyslexic" charset="0"/>
                <a:cs typeface="OpenDyslexic" charset="0"/>
              </a:rPr>
              <a:t>lungss</a:t>
            </a:r>
            <a:r>
              <a:rPr lang="en-US" sz="2400" dirty="0">
                <a:solidFill>
                  <a:srgbClr val="23566C"/>
                </a:solidFill>
                <a:latin typeface="OpenDyslexic" charset="0"/>
                <a:ea typeface="OpenDyslexic" charset="0"/>
                <a:cs typeface="OpenDyslexic" charset="0"/>
              </a:rPr>
              <a:t>. A thin flap of tissue called the epiglottis covers your windpipe when you </a:t>
            </a:r>
            <a:r>
              <a:rPr lang="en-US" sz="2400" dirty="0" err="1">
                <a:solidFill>
                  <a:srgbClr val="23566C"/>
                </a:solidFill>
                <a:latin typeface="OpenDyslexic" charset="0"/>
                <a:ea typeface="OpenDyslexic" charset="0"/>
                <a:cs typeface="OpenDyslexic" charset="0"/>
              </a:rPr>
              <a:t>swollow</a:t>
            </a:r>
            <a:r>
              <a:rPr lang="en-US" sz="2400" dirty="0">
                <a:solidFill>
                  <a:srgbClr val="23566C"/>
                </a:solidFill>
                <a:latin typeface="OpenDyslexic" charset="0"/>
                <a:ea typeface="OpenDyslexic" charset="0"/>
                <a:cs typeface="OpenDyslexic" charset="0"/>
              </a:rPr>
              <a:t>. This prevents food and drink from </a:t>
            </a:r>
            <a:r>
              <a:rPr lang="en-US" sz="2400" dirty="0" err="1">
                <a:solidFill>
                  <a:srgbClr val="23566C"/>
                </a:solidFill>
                <a:latin typeface="OpenDyslexic" charset="0"/>
                <a:ea typeface="OpenDyslexic" charset="0"/>
                <a:cs typeface="OpenDyslexic" charset="0"/>
              </a:rPr>
              <a:t>entring</a:t>
            </a:r>
            <a:r>
              <a:rPr lang="en-US" sz="2400" dirty="0">
                <a:solidFill>
                  <a:srgbClr val="23566C"/>
                </a:solidFill>
                <a:latin typeface="OpenDyslexic" charset="0"/>
                <a:ea typeface="OpenDyslexic" charset="0"/>
                <a:cs typeface="OpenDyslexic" charset="0"/>
              </a:rPr>
              <a:t> the air passages that lead to your lungs. Except for the mouth and some parts of the nose, all of the airways have special hairs called cilia that are coated with sticky mucus. The cilia trap germs and other </a:t>
            </a:r>
            <a:r>
              <a:rPr lang="en-US" sz="2400" dirty="0" err="1">
                <a:solidFill>
                  <a:srgbClr val="23566C"/>
                </a:solidFill>
                <a:latin typeface="OpenDyslexic" charset="0"/>
                <a:ea typeface="OpenDyslexic" charset="0"/>
                <a:cs typeface="OpenDyslexic" charset="0"/>
              </a:rPr>
              <a:t>foren</a:t>
            </a:r>
            <a:r>
              <a:rPr lang="en-US" sz="2400" dirty="0">
                <a:solidFill>
                  <a:srgbClr val="23566C"/>
                </a:solidFill>
                <a:latin typeface="OpenDyslexic" charset="0"/>
                <a:ea typeface="OpenDyslexic" charset="0"/>
                <a:cs typeface="OpenDyslexic" charset="0"/>
              </a:rPr>
              <a:t> </a:t>
            </a:r>
            <a:r>
              <a:rPr lang="en-US" sz="2400" dirty="0" err="1">
                <a:solidFill>
                  <a:srgbClr val="23566C"/>
                </a:solidFill>
                <a:latin typeface="OpenDyslexic" charset="0"/>
                <a:ea typeface="OpenDyslexic" charset="0"/>
                <a:cs typeface="OpenDyslexic" charset="0"/>
              </a:rPr>
              <a:t>partikles</a:t>
            </a:r>
            <a:r>
              <a:rPr lang="en-US" sz="2400" dirty="0">
                <a:solidFill>
                  <a:srgbClr val="23566C"/>
                </a:solidFill>
                <a:latin typeface="OpenDyslexic" charset="0"/>
                <a:ea typeface="OpenDyslexic" charset="0"/>
                <a:cs typeface="OpenDyslexic" charset="0"/>
              </a:rPr>
              <a:t> that enter your airways when you breath in air. Your lungs and linked blood vessels deliver oxygen to your body and remove carbon dioxide. Within the lungs, your bronchi branch into thousands of smaller, thinner tubes called ___________. These tubes end in bunches of tinny round air sacs called _______. Each of these air sacks is covered in a mesh of tiny blood </a:t>
            </a:r>
            <a:r>
              <a:rPr lang="en-US" sz="2400" dirty="0" err="1">
                <a:solidFill>
                  <a:srgbClr val="23566C"/>
                </a:solidFill>
                <a:latin typeface="OpenDyslexic" charset="0"/>
                <a:ea typeface="OpenDyslexic" charset="0"/>
                <a:cs typeface="OpenDyslexic" charset="0"/>
              </a:rPr>
              <a:t>vessles</a:t>
            </a:r>
            <a:r>
              <a:rPr lang="en-US" sz="2400" dirty="0">
                <a:solidFill>
                  <a:srgbClr val="23566C"/>
                </a:solidFill>
                <a:latin typeface="OpenDyslexic" charset="0"/>
                <a:ea typeface="OpenDyslexic" charset="0"/>
                <a:cs typeface="OpenDyslexic" charset="0"/>
              </a:rPr>
              <a:t> called capillaries..</a:t>
            </a:r>
          </a:p>
          <a:p>
            <a:endParaRPr lang="en-US" sz="2200" dirty="0">
              <a:solidFill>
                <a:srgbClr val="23566C"/>
              </a:solidFill>
              <a:latin typeface="OpenDyslexic" charset="0"/>
              <a:ea typeface="OpenDyslexic" charset="0"/>
              <a:cs typeface="OpenDyslexic" charset="0"/>
            </a:endParaRPr>
          </a:p>
          <a:p>
            <a:pPr algn="l"/>
            <a:endParaRPr lang="en-US" sz="2200" dirty="0">
              <a:solidFill>
                <a:srgbClr val="23566C"/>
              </a:solidFill>
              <a:latin typeface="OpenDyslexic" charset="0"/>
              <a:ea typeface="OpenDyslexic" charset="0"/>
              <a:cs typeface="OpenDyslexic" charset="0"/>
            </a:endParaRPr>
          </a:p>
        </p:txBody>
      </p:sp>
    </p:spTree>
    <p:extLst>
      <p:ext uri="{BB962C8B-B14F-4D97-AF65-F5344CB8AC3E}">
        <p14:creationId xmlns:p14="http://schemas.microsoft.com/office/powerpoint/2010/main" val="1775213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1C886521-0401-A84A-B3AD-BCE898878B39}"/>
              </a:ext>
            </a:extLst>
          </p:cNvPr>
          <p:cNvSpPr>
            <a:spLocks noGrp="1"/>
          </p:cNvSpPr>
          <p:nvPr>
            <p:ph type="body" sz="quarter" idx="21"/>
          </p:nvPr>
        </p:nvSpPr>
        <p:spPr>
          <a:xfrm>
            <a:off x="9644135" y="287950"/>
            <a:ext cx="2162572" cy="288424"/>
          </a:xfrm>
        </p:spPr>
        <p:txBody>
          <a:bodyPr/>
          <a:lstStyle/>
          <a:p>
            <a:r>
              <a:rPr lang="en-US" dirty="0"/>
              <a:t>Making the connection</a:t>
            </a:r>
          </a:p>
        </p:txBody>
      </p:sp>
      <p:sp>
        <p:nvSpPr>
          <p:cNvPr id="11" name="Text Placeholder 3">
            <a:extLst>
              <a:ext uri="{FF2B5EF4-FFF2-40B4-BE49-F238E27FC236}">
                <a16:creationId xmlns:a16="http://schemas.microsoft.com/office/drawing/2014/main" id="{DBFB4CAA-16CC-544B-9E52-EA65DAF3859B}"/>
              </a:ext>
            </a:extLst>
          </p:cNvPr>
          <p:cNvSpPr>
            <a:spLocks noGrp="1"/>
          </p:cNvSpPr>
          <p:nvPr>
            <p:ph type="body" sz="quarter" idx="18"/>
          </p:nvPr>
        </p:nvSpPr>
        <p:spPr>
          <a:xfrm>
            <a:off x="9646920" y="572262"/>
            <a:ext cx="2159787" cy="904343"/>
          </a:xfrm>
        </p:spPr>
        <p:txBody>
          <a:bodyPr/>
          <a:lstStyle/>
          <a:p>
            <a:r>
              <a:rPr lang="en-US" dirty="0"/>
              <a:t>We know the different types of digestion, but need to learn more about where they occur.</a:t>
            </a:r>
          </a:p>
        </p:txBody>
      </p:sp>
      <p:sp>
        <p:nvSpPr>
          <p:cNvPr id="14" name="Text Placeholder 6">
            <a:extLst>
              <a:ext uri="{FF2B5EF4-FFF2-40B4-BE49-F238E27FC236}">
                <a16:creationId xmlns:a16="http://schemas.microsoft.com/office/drawing/2014/main" id="{F5C3EBF5-552F-1D41-9956-DAB1D95825BA}"/>
              </a:ext>
            </a:extLst>
          </p:cNvPr>
          <p:cNvSpPr>
            <a:spLocks noGrp="1"/>
          </p:cNvSpPr>
          <p:nvPr>
            <p:ph type="body" sz="quarter" idx="23"/>
          </p:nvPr>
        </p:nvSpPr>
        <p:spPr>
          <a:xfrm>
            <a:off x="9644135" y="1616705"/>
            <a:ext cx="2162572" cy="288424"/>
          </a:xfrm>
        </p:spPr>
        <p:txBody>
          <a:bodyPr/>
          <a:lstStyle/>
          <a:p>
            <a:endParaRPr lang="en-US" dirty="0"/>
          </a:p>
        </p:txBody>
      </p:sp>
      <p:sp>
        <p:nvSpPr>
          <p:cNvPr id="15" name="Text Placeholder 7">
            <a:extLst>
              <a:ext uri="{FF2B5EF4-FFF2-40B4-BE49-F238E27FC236}">
                <a16:creationId xmlns:a16="http://schemas.microsoft.com/office/drawing/2014/main" id="{51CBF6EE-9942-C542-A14D-56382C908A6D}"/>
              </a:ext>
            </a:extLst>
          </p:cNvPr>
          <p:cNvSpPr>
            <a:spLocks noGrp="1"/>
          </p:cNvSpPr>
          <p:nvPr>
            <p:ph type="body" sz="quarter" idx="20"/>
          </p:nvPr>
        </p:nvSpPr>
        <p:spPr>
          <a:xfrm>
            <a:off x="9646920" y="1901571"/>
            <a:ext cx="2159787" cy="358255"/>
          </a:xfrm>
        </p:spPr>
        <p:txBody>
          <a:bodyPr/>
          <a:lstStyle/>
          <a:p>
            <a:r>
              <a:rPr lang="en-US" b="1"/>
              <a:t>Mechanical = physical</a:t>
            </a:r>
            <a:endParaRPr lang="en-US" dirty="0"/>
          </a:p>
        </p:txBody>
      </p:sp>
      <p:sp>
        <p:nvSpPr>
          <p:cNvPr id="12" name="TextBox 11"/>
          <p:cNvSpPr txBox="1"/>
          <p:nvPr/>
        </p:nvSpPr>
        <p:spPr>
          <a:xfrm>
            <a:off x="551711" y="1285580"/>
            <a:ext cx="9000277" cy="5312229"/>
          </a:xfrm>
          <a:prstGeom prst="rect">
            <a:avLst/>
          </a:prstGeom>
          <a:noFill/>
          <a:ln>
            <a:noFill/>
          </a:ln>
        </p:spPr>
        <p:txBody>
          <a:bodyPr wrap="square" rtlCol="0" anchor="t" anchorCtr="0">
            <a:normAutofit/>
          </a:bodyPr>
          <a:lstStyle/>
          <a:p>
            <a:pPr marL="571500" indent="-571500">
              <a:buFont typeface="Arial" charset="0"/>
              <a:buChar char="•"/>
            </a:pPr>
            <a:r>
              <a:rPr lang="en-US" sz="4000" b="1" dirty="0">
                <a:solidFill>
                  <a:srgbClr val="00B0F0"/>
                </a:solidFill>
                <a:latin typeface="OpenDyslexic" charset="0"/>
                <a:ea typeface="OpenDyslexic" charset="0"/>
                <a:cs typeface="OpenDyslexic" charset="0"/>
              </a:rPr>
              <a:t>There are two types of digestion:</a:t>
            </a:r>
          </a:p>
          <a:p>
            <a:pPr marL="1028700" lvl="1" indent="-571500">
              <a:buFont typeface="Arial" charset="0"/>
              <a:buChar char="•"/>
            </a:pPr>
            <a:r>
              <a:rPr lang="en-US" sz="4000" b="1" u="sng" dirty="0">
                <a:solidFill>
                  <a:srgbClr val="00B0F0"/>
                </a:solidFill>
                <a:latin typeface="OpenDyslexic" charset="0"/>
                <a:ea typeface="OpenDyslexic" charset="0"/>
                <a:cs typeface="OpenDyslexic" charset="0"/>
              </a:rPr>
              <a:t>Mechanical digestion: </a:t>
            </a:r>
            <a:r>
              <a:rPr lang="en-US" sz="4000" b="1" dirty="0">
                <a:solidFill>
                  <a:srgbClr val="00B0F0"/>
                </a:solidFill>
                <a:latin typeface="OpenDyslexic" charset="0"/>
                <a:ea typeface="OpenDyslexic" charset="0"/>
                <a:cs typeface="OpenDyslexic" charset="0"/>
              </a:rPr>
              <a:t>food is physically broken into smaller parts by the act of ________and ________.</a:t>
            </a:r>
          </a:p>
          <a:p>
            <a:pPr marL="1028700" lvl="1" indent="-571500">
              <a:buFont typeface="Arial" charset="0"/>
              <a:buChar char="•"/>
            </a:pPr>
            <a:r>
              <a:rPr lang="en-US" sz="4000" b="1" u="sng" dirty="0">
                <a:solidFill>
                  <a:srgbClr val="00B0F0"/>
                </a:solidFill>
                <a:latin typeface="OpenDyslexic" charset="0"/>
                <a:ea typeface="OpenDyslexic" charset="0"/>
                <a:cs typeface="OpenDyslexic" charset="0"/>
              </a:rPr>
              <a:t>Chemical digestion: </a:t>
            </a:r>
            <a:r>
              <a:rPr lang="en-US" sz="4000" b="1" dirty="0">
                <a:solidFill>
                  <a:srgbClr val="00B0F0"/>
                </a:solidFill>
                <a:latin typeface="OpenDyslexic" charset="0"/>
                <a:ea typeface="OpenDyslexic" charset="0"/>
                <a:cs typeface="OpenDyslexic" charset="0"/>
              </a:rPr>
              <a:t>food is chemically broken down by the action of ________ ______.</a:t>
            </a:r>
          </a:p>
          <a:p>
            <a:pPr algn="l"/>
            <a:endParaRPr lang="en-US" sz="4000" dirty="0">
              <a:solidFill>
                <a:srgbClr val="23566C"/>
              </a:solidFill>
              <a:latin typeface="OpenDyslexic" charset="0"/>
              <a:ea typeface="OpenDyslexic" charset="0"/>
              <a:cs typeface="OpenDyslexic" charset="0"/>
            </a:endParaRPr>
          </a:p>
        </p:txBody>
      </p:sp>
      <p:sp>
        <p:nvSpPr>
          <p:cNvPr id="4" name="Text Placeholder 3"/>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13"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1272205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9788"/>
          <a:stretch/>
        </p:blipFill>
        <p:spPr>
          <a:xfrm>
            <a:off x="2772334" y="233081"/>
            <a:ext cx="5941359" cy="6324635"/>
          </a:xfrm>
          <a:prstGeom prst="rect">
            <a:avLst/>
          </a:prstGeom>
        </p:spPr>
      </p:pic>
      <p:sp>
        <p:nvSpPr>
          <p:cNvPr id="5" name="TextBox 4"/>
          <p:cNvSpPr txBox="1"/>
          <p:nvPr/>
        </p:nvSpPr>
        <p:spPr>
          <a:xfrm>
            <a:off x="7117975" y="2259104"/>
            <a:ext cx="1308849" cy="233083"/>
          </a:xfrm>
          <a:prstGeom prst="rect">
            <a:avLst/>
          </a:prstGeom>
          <a:solidFill>
            <a:schemeClr val="bg1"/>
          </a:solidFill>
          <a:ln>
            <a:noFill/>
          </a:ln>
        </p:spPr>
        <p:txBody>
          <a:bodyPr wrap="square" rtlCol="0" anchor="t" anchorCtr="0">
            <a:noAutofit/>
          </a:bodyPr>
          <a:lstStyle/>
          <a:p>
            <a:pPr algn="l"/>
            <a:r>
              <a:rPr lang="en-US" sz="1700">
                <a:latin typeface="Arial Hebrew Scholar" charset="-79"/>
                <a:ea typeface="Arial Hebrew Scholar" charset="-79"/>
                <a:cs typeface="Arial Hebrew Scholar" charset="-79"/>
              </a:rPr>
              <a:t>Oesophagus</a:t>
            </a:r>
            <a:endParaRPr lang="en-US" sz="1700" dirty="0">
              <a:latin typeface="Arial Hebrew Scholar" charset="-79"/>
              <a:ea typeface="Arial Hebrew Scholar" charset="-79"/>
              <a:cs typeface="Arial Hebrew Scholar" charset="-79"/>
            </a:endParaRPr>
          </a:p>
        </p:txBody>
      </p:sp>
    </p:spTree>
    <p:extLst>
      <p:ext uri="{BB962C8B-B14F-4D97-AF65-F5344CB8AC3E}">
        <p14:creationId xmlns:p14="http://schemas.microsoft.com/office/powerpoint/2010/main" val="1299729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1711" y="1285580"/>
            <a:ext cx="9000277" cy="5312229"/>
          </a:xfrm>
          <a:prstGeom prst="rect">
            <a:avLst/>
          </a:prstGeom>
          <a:noFill/>
          <a:ln>
            <a:noFill/>
          </a:ln>
        </p:spPr>
        <p:txBody>
          <a:bodyPr wrap="square" rtlCol="0" anchor="t" anchorCtr="0">
            <a:normAutofit/>
          </a:bodyPr>
          <a:lstStyle/>
          <a:p>
            <a:r>
              <a:rPr lang="en-US" sz="7100" dirty="0">
                <a:solidFill>
                  <a:srgbClr val="23566C"/>
                </a:solidFill>
                <a:latin typeface="OpenDyslexic" charset="0"/>
                <a:ea typeface="OpenDyslexic" charset="0"/>
                <a:cs typeface="OpenDyslexic" charset="0"/>
              </a:rPr>
              <a:t>Enzymes</a:t>
            </a:r>
          </a:p>
          <a:p>
            <a:pPr marL="571500" indent="-571500">
              <a:buFont typeface="Arial" charset="0"/>
              <a:buChar char="•"/>
            </a:pPr>
            <a:r>
              <a:rPr lang="en-US" sz="4000" dirty="0">
                <a:solidFill>
                  <a:srgbClr val="23566C"/>
                </a:solidFill>
                <a:latin typeface="OpenDyslexic" charset="0"/>
                <a:ea typeface="OpenDyslexic" charset="0"/>
                <a:cs typeface="OpenDyslexic" charset="0"/>
              </a:rPr>
              <a:t>Are active in the mouth, stomach and small intestine.</a:t>
            </a:r>
          </a:p>
          <a:p>
            <a:pPr marL="571500" indent="-571500">
              <a:buFont typeface="Arial" charset="0"/>
              <a:buChar char="•"/>
            </a:pPr>
            <a:r>
              <a:rPr lang="en-US" sz="4000" dirty="0">
                <a:solidFill>
                  <a:srgbClr val="23566C"/>
                </a:solidFill>
                <a:latin typeface="OpenDyslexic" charset="0"/>
                <a:ea typeface="OpenDyslexic" charset="0"/>
                <a:cs typeface="OpenDyslexic" charset="0"/>
              </a:rPr>
              <a:t>They are produced in the salivary glands, the pancreas and the liver.</a:t>
            </a:r>
          </a:p>
        </p:txBody>
      </p:sp>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14" name="Text Placeholder 6">
            <a:extLst>
              <a:ext uri="{FF2B5EF4-FFF2-40B4-BE49-F238E27FC236}">
                <a16:creationId xmlns:a16="http://schemas.microsoft.com/office/drawing/2014/main" id="{F5C3EBF5-552F-1D41-9956-DAB1D95825BA}"/>
              </a:ext>
            </a:extLst>
          </p:cNvPr>
          <p:cNvSpPr>
            <a:spLocks noGrp="1"/>
          </p:cNvSpPr>
          <p:nvPr>
            <p:ph type="body" sz="quarter" idx="23"/>
          </p:nvPr>
        </p:nvSpPr>
        <p:spPr>
          <a:xfrm>
            <a:off x="9638646" y="266268"/>
            <a:ext cx="2162572" cy="288424"/>
          </a:xfrm>
        </p:spPr>
        <p:txBody>
          <a:bodyPr/>
          <a:lstStyle/>
          <a:p>
            <a:endParaRPr lang="en-US" dirty="0"/>
          </a:p>
        </p:txBody>
      </p:sp>
      <p:sp>
        <p:nvSpPr>
          <p:cNvPr id="15" name="Text Placeholder 7">
            <a:extLst>
              <a:ext uri="{FF2B5EF4-FFF2-40B4-BE49-F238E27FC236}">
                <a16:creationId xmlns:a16="http://schemas.microsoft.com/office/drawing/2014/main" id="{51CBF6EE-9942-C542-A14D-56382C908A6D}"/>
              </a:ext>
            </a:extLst>
          </p:cNvPr>
          <p:cNvSpPr>
            <a:spLocks noGrp="1"/>
          </p:cNvSpPr>
          <p:nvPr>
            <p:ph type="body" sz="quarter" idx="20"/>
          </p:nvPr>
        </p:nvSpPr>
        <p:spPr>
          <a:xfrm>
            <a:off x="9641431" y="551134"/>
            <a:ext cx="2159787" cy="1040407"/>
          </a:xfrm>
        </p:spPr>
        <p:txBody>
          <a:bodyPr/>
          <a:lstStyle/>
          <a:p>
            <a:r>
              <a:rPr lang="en-US" b="1" dirty="0"/>
              <a:t>Enzyme - </a:t>
            </a:r>
            <a:r>
              <a:rPr lang="en-US" dirty="0"/>
              <a:t>A substance that is produced in living organisms to help speed up reactions (such as those involved in digestion)</a:t>
            </a:r>
          </a:p>
          <a:p>
            <a:endParaRPr lang="en-US" dirty="0"/>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
        <p:nvSpPr>
          <p:cNvPr id="17" name="Text Placeholder 2"/>
          <p:cNvSpPr>
            <a:spLocks noGrp="1"/>
          </p:cNvSpPr>
          <p:nvPr>
            <p:ph type="body" sz="quarter" idx="21"/>
          </p:nvPr>
        </p:nvSpPr>
        <p:spPr>
          <a:xfrm>
            <a:off x="9635861" y="1681740"/>
            <a:ext cx="2162572" cy="288424"/>
          </a:xfrm>
        </p:spPr>
        <p:txBody>
          <a:bodyPr/>
          <a:lstStyle/>
          <a:p>
            <a:endParaRPr lang="en-US"/>
          </a:p>
        </p:txBody>
      </p:sp>
      <p:sp>
        <p:nvSpPr>
          <p:cNvPr id="18" name="Text Placeholder 3"/>
          <p:cNvSpPr>
            <a:spLocks noGrp="1"/>
          </p:cNvSpPr>
          <p:nvPr>
            <p:ph type="body" sz="quarter" idx="18"/>
          </p:nvPr>
        </p:nvSpPr>
        <p:spPr>
          <a:xfrm>
            <a:off x="9638646" y="1966052"/>
            <a:ext cx="2159787" cy="752537"/>
          </a:xfrm>
        </p:spPr>
        <p:txBody>
          <a:bodyPr/>
          <a:lstStyle/>
          <a:p>
            <a:r>
              <a:rPr lang="en-US" dirty="0"/>
              <a:t>What is an enzyme?</a:t>
            </a:r>
          </a:p>
          <a:p>
            <a:r>
              <a:rPr lang="en-US" dirty="0"/>
              <a:t>Where are enzymes produced?</a:t>
            </a:r>
          </a:p>
        </p:txBody>
      </p:sp>
    </p:spTree>
    <p:extLst>
      <p:ext uri="{BB962C8B-B14F-4D97-AF65-F5344CB8AC3E}">
        <p14:creationId xmlns:p14="http://schemas.microsoft.com/office/powerpoint/2010/main" val="17409849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1711" y="1285580"/>
            <a:ext cx="9000277" cy="5312229"/>
          </a:xfrm>
          <a:prstGeom prst="rect">
            <a:avLst/>
          </a:prstGeom>
          <a:noFill/>
          <a:ln>
            <a:noFill/>
          </a:ln>
        </p:spPr>
        <p:txBody>
          <a:bodyPr wrap="square" rtlCol="0" anchor="t" anchorCtr="0">
            <a:normAutofit/>
          </a:bodyPr>
          <a:lstStyle/>
          <a:p>
            <a:r>
              <a:rPr lang="en-US" sz="4000" dirty="0">
                <a:solidFill>
                  <a:srgbClr val="23566C"/>
                </a:solidFill>
                <a:latin typeface="OpenDyslexic" charset="0"/>
                <a:ea typeface="OpenDyslexic" charset="0"/>
                <a:cs typeface="OpenDyslexic" charset="0"/>
              </a:rPr>
              <a:t>The role of enzymes is to increase the rate of chemical reactions, such as those involved in digestion.</a:t>
            </a:r>
          </a:p>
          <a:p>
            <a:pPr marL="571500" indent="-571500">
              <a:buFont typeface="Arial" charset="0"/>
              <a:buChar char="•"/>
            </a:pPr>
            <a:r>
              <a:rPr lang="en-US" sz="4000" dirty="0">
                <a:solidFill>
                  <a:srgbClr val="23566C"/>
                </a:solidFill>
                <a:latin typeface="OpenDyslexic" charset="0"/>
                <a:ea typeface="OpenDyslexic" charset="0"/>
                <a:cs typeface="OpenDyslexic" charset="0"/>
              </a:rPr>
              <a:t>Enzymes do not get used up in these reactions. </a:t>
            </a:r>
          </a:p>
        </p:txBody>
      </p:sp>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14" name="Text Placeholder 6">
            <a:extLst>
              <a:ext uri="{FF2B5EF4-FFF2-40B4-BE49-F238E27FC236}">
                <a16:creationId xmlns:a16="http://schemas.microsoft.com/office/drawing/2014/main" id="{F5C3EBF5-552F-1D41-9956-DAB1D95825BA}"/>
              </a:ext>
            </a:extLst>
          </p:cNvPr>
          <p:cNvSpPr>
            <a:spLocks noGrp="1"/>
          </p:cNvSpPr>
          <p:nvPr>
            <p:ph type="body" sz="quarter" idx="23"/>
          </p:nvPr>
        </p:nvSpPr>
        <p:spPr>
          <a:xfrm>
            <a:off x="9638646" y="266268"/>
            <a:ext cx="2162572" cy="288424"/>
          </a:xfrm>
        </p:spPr>
        <p:txBody>
          <a:bodyPr/>
          <a:lstStyle/>
          <a:p>
            <a:endParaRPr lang="en-US" dirty="0"/>
          </a:p>
        </p:txBody>
      </p:sp>
      <p:sp>
        <p:nvSpPr>
          <p:cNvPr id="15" name="Text Placeholder 7">
            <a:extLst>
              <a:ext uri="{FF2B5EF4-FFF2-40B4-BE49-F238E27FC236}">
                <a16:creationId xmlns:a16="http://schemas.microsoft.com/office/drawing/2014/main" id="{51CBF6EE-9942-C542-A14D-56382C908A6D}"/>
              </a:ext>
            </a:extLst>
          </p:cNvPr>
          <p:cNvSpPr>
            <a:spLocks noGrp="1"/>
          </p:cNvSpPr>
          <p:nvPr>
            <p:ph type="body" sz="quarter" idx="20"/>
          </p:nvPr>
        </p:nvSpPr>
        <p:spPr>
          <a:xfrm>
            <a:off x="9641431" y="551134"/>
            <a:ext cx="2159787" cy="1040407"/>
          </a:xfrm>
        </p:spPr>
        <p:txBody>
          <a:bodyPr/>
          <a:lstStyle/>
          <a:p>
            <a:r>
              <a:rPr lang="en-US" b="1" dirty="0"/>
              <a:t>Enzyme - </a:t>
            </a:r>
            <a:r>
              <a:rPr lang="en-US" dirty="0"/>
              <a:t>A substance that is produced in living organisms to help speed up reactions (such as those involved in digestion)</a:t>
            </a:r>
          </a:p>
          <a:p>
            <a:endParaRPr lang="en-US" dirty="0"/>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dirty="0">
                <a:latin typeface="OpenDyslexic" charset="0"/>
                <a:ea typeface="OpenDyslexic" charset="0"/>
                <a:cs typeface="OpenDyslexic" charset="0"/>
              </a:rPr>
              <a:t> I know the role of enzymes in digestion</a:t>
            </a:r>
          </a:p>
        </p:txBody>
      </p:sp>
      <p:sp>
        <p:nvSpPr>
          <p:cNvPr id="17" name="Text Placeholder 2"/>
          <p:cNvSpPr>
            <a:spLocks noGrp="1"/>
          </p:cNvSpPr>
          <p:nvPr>
            <p:ph type="body" sz="quarter" idx="21"/>
          </p:nvPr>
        </p:nvSpPr>
        <p:spPr>
          <a:xfrm>
            <a:off x="9635861" y="1681740"/>
            <a:ext cx="2162572" cy="288424"/>
          </a:xfrm>
        </p:spPr>
        <p:txBody>
          <a:bodyPr/>
          <a:lstStyle/>
          <a:p>
            <a:endParaRPr lang="en-US"/>
          </a:p>
        </p:txBody>
      </p:sp>
      <p:sp>
        <p:nvSpPr>
          <p:cNvPr id="18" name="Text Placeholder 3"/>
          <p:cNvSpPr>
            <a:spLocks noGrp="1"/>
          </p:cNvSpPr>
          <p:nvPr>
            <p:ph type="body" sz="quarter" idx="18"/>
          </p:nvPr>
        </p:nvSpPr>
        <p:spPr>
          <a:xfrm>
            <a:off x="9638646" y="1966052"/>
            <a:ext cx="2159787" cy="752537"/>
          </a:xfrm>
        </p:spPr>
        <p:txBody>
          <a:bodyPr/>
          <a:lstStyle/>
          <a:p>
            <a:r>
              <a:rPr lang="en-US" dirty="0"/>
              <a:t>What is the role of enzymes in digestion?</a:t>
            </a:r>
          </a:p>
        </p:txBody>
      </p:sp>
    </p:spTree>
    <p:extLst>
      <p:ext uri="{BB962C8B-B14F-4D97-AF65-F5344CB8AC3E}">
        <p14:creationId xmlns:p14="http://schemas.microsoft.com/office/powerpoint/2010/main" val="854068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000" y="1384300"/>
            <a:ext cx="10160000" cy="4089400"/>
          </a:xfrm>
          <a:prstGeom prst="rect">
            <a:avLst/>
          </a:prstGeom>
        </p:spPr>
      </p:pic>
    </p:spTree>
    <p:extLst>
      <p:ext uri="{BB962C8B-B14F-4D97-AF65-F5344CB8AC3E}">
        <p14:creationId xmlns:p14="http://schemas.microsoft.com/office/powerpoint/2010/main" val="8803993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1711" y="1285580"/>
            <a:ext cx="9000277" cy="5312229"/>
          </a:xfrm>
          <a:prstGeom prst="rect">
            <a:avLst/>
          </a:prstGeom>
          <a:noFill/>
          <a:ln>
            <a:noFill/>
          </a:ln>
        </p:spPr>
        <p:txBody>
          <a:bodyPr wrap="square" rtlCol="0" anchor="t" anchorCtr="0">
            <a:normAutofit/>
          </a:bodyPr>
          <a:lstStyle/>
          <a:p>
            <a:r>
              <a:rPr lang="en-US" sz="7100" dirty="0">
                <a:solidFill>
                  <a:srgbClr val="23566C"/>
                </a:solidFill>
                <a:latin typeface="OpenDyslexic" charset="0"/>
                <a:ea typeface="OpenDyslexic" charset="0"/>
                <a:cs typeface="OpenDyslexic" charset="0"/>
              </a:rPr>
              <a:t>Pancreas</a:t>
            </a:r>
          </a:p>
          <a:p>
            <a:pPr marL="571500" indent="-571500">
              <a:buFont typeface="Arial" charset="0"/>
              <a:buChar char="•"/>
            </a:pPr>
            <a:r>
              <a:rPr lang="en-US" sz="4000" dirty="0">
                <a:solidFill>
                  <a:srgbClr val="23566C"/>
                </a:solidFill>
                <a:latin typeface="OpenDyslexic" charset="0"/>
                <a:ea typeface="OpenDyslexic" charset="0"/>
                <a:cs typeface="OpenDyslexic" charset="0"/>
              </a:rPr>
              <a:t>The pancreas makes a digestive juice that has enzymes that break down carbohydrates, fats, and proteins (chemical digestion)</a:t>
            </a:r>
          </a:p>
          <a:p>
            <a:pPr marL="571500" indent="-571500">
              <a:buFont typeface="Arial" charset="0"/>
              <a:buChar char="•"/>
            </a:pPr>
            <a:r>
              <a:rPr lang="en-US" sz="4000" dirty="0">
                <a:solidFill>
                  <a:srgbClr val="23566C"/>
                </a:solidFill>
                <a:latin typeface="OpenDyslexic" charset="0"/>
                <a:ea typeface="OpenDyslexic" charset="0"/>
                <a:cs typeface="OpenDyslexic" charset="0"/>
              </a:rPr>
              <a:t>The pancreas delivers the digestive juice to the small intestine</a:t>
            </a:r>
          </a:p>
        </p:txBody>
      </p:sp>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14" name="Text Placeholder 6">
            <a:extLst>
              <a:ext uri="{FF2B5EF4-FFF2-40B4-BE49-F238E27FC236}">
                <a16:creationId xmlns:a16="http://schemas.microsoft.com/office/drawing/2014/main" id="{F5C3EBF5-552F-1D41-9956-DAB1D95825BA}"/>
              </a:ext>
            </a:extLst>
          </p:cNvPr>
          <p:cNvSpPr>
            <a:spLocks noGrp="1"/>
          </p:cNvSpPr>
          <p:nvPr>
            <p:ph type="body" sz="quarter" idx="23"/>
          </p:nvPr>
        </p:nvSpPr>
        <p:spPr>
          <a:xfrm>
            <a:off x="9638646" y="266268"/>
            <a:ext cx="2162572" cy="288424"/>
          </a:xfrm>
        </p:spPr>
        <p:txBody>
          <a:bodyPr/>
          <a:lstStyle/>
          <a:p>
            <a:endParaRPr lang="en-US" dirty="0"/>
          </a:p>
        </p:txBody>
      </p:sp>
      <p:sp>
        <p:nvSpPr>
          <p:cNvPr id="15" name="Text Placeholder 7">
            <a:extLst>
              <a:ext uri="{FF2B5EF4-FFF2-40B4-BE49-F238E27FC236}">
                <a16:creationId xmlns:a16="http://schemas.microsoft.com/office/drawing/2014/main" id="{51CBF6EE-9942-C542-A14D-56382C908A6D}"/>
              </a:ext>
            </a:extLst>
          </p:cNvPr>
          <p:cNvSpPr>
            <a:spLocks noGrp="1"/>
          </p:cNvSpPr>
          <p:nvPr>
            <p:ph type="body" sz="quarter" idx="20"/>
          </p:nvPr>
        </p:nvSpPr>
        <p:spPr>
          <a:xfrm>
            <a:off x="9641431" y="551134"/>
            <a:ext cx="2159787" cy="1040407"/>
          </a:xfrm>
        </p:spPr>
        <p:txBody>
          <a:bodyPr/>
          <a:lstStyle/>
          <a:p>
            <a:r>
              <a:rPr lang="en-US" b="1" dirty="0"/>
              <a:t>Mechanical = physical</a:t>
            </a:r>
            <a:endParaRPr lang="en-US" dirty="0"/>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525121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14498" y="529663"/>
            <a:ext cx="7841877" cy="5890121"/>
          </a:xfrm>
          <a:prstGeom prst="rect">
            <a:avLst/>
          </a:prstGeom>
        </p:spPr>
      </p:pic>
    </p:spTree>
    <p:extLst>
      <p:ext uri="{BB962C8B-B14F-4D97-AF65-F5344CB8AC3E}">
        <p14:creationId xmlns:p14="http://schemas.microsoft.com/office/powerpoint/2010/main" val="709009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1711" y="1285580"/>
            <a:ext cx="9000277" cy="5312229"/>
          </a:xfrm>
          <a:prstGeom prst="rect">
            <a:avLst/>
          </a:prstGeom>
          <a:noFill/>
          <a:ln>
            <a:noFill/>
          </a:ln>
        </p:spPr>
        <p:txBody>
          <a:bodyPr wrap="square" rtlCol="0" anchor="t" anchorCtr="0">
            <a:normAutofit/>
          </a:bodyPr>
          <a:lstStyle/>
          <a:p>
            <a:r>
              <a:rPr lang="en-US" sz="7100" dirty="0">
                <a:solidFill>
                  <a:srgbClr val="23566C"/>
                </a:solidFill>
                <a:latin typeface="OpenDyslexic" charset="0"/>
                <a:ea typeface="OpenDyslexic" charset="0"/>
                <a:cs typeface="OpenDyslexic" charset="0"/>
              </a:rPr>
              <a:t>Liver</a:t>
            </a:r>
          </a:p>
          <a:p>
            <a:pPr marL="571500" indent="-571500">
              <a:buFont typeface="Arial" charset="0"/>
              <a:buChar char="•"/>
            </a:pPr>
            <a:r>
              <a:rPr lang="en-US" sz="4000" dirty="0">
                <a:solidFill>
                  <a:srgbClr val="23566C"/>
                </a:solidFill>
                <a:latin typeface="OpenDyslexic" charset="0"/>
                <a:ea typeface="OpenDyslexic" charset="0"/>
                <a:cs typeface="OpenDyslexic" charset="0"/>
              </a:rPr>
              <a:t>The liver makes a digestive juice called bile that helps digest fats and some vitamins (chemical digestion) </a:t>
            </a:r>
          </a:p>
        </p:txBody>
      </p:sp>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14" name="Text Placeholder 6">
            <a:extLst>
              <a:ext uri="{FF2B5EF4-FFF2-40B4-BE49-F238E27FC236}">
                <a16:creationId xmlns:a16="http://schemas.microsoft.com/office/drawing/2014/main" id="{F5C3EBF5-552F-1D41-9956-DAB1D95825BA}"/>
              </a:ext>
            </a:extLst>
          </p:cNvPr>
          <p:cNvSpPr>
            <a:spLocks noGrp="1"/>
          </p:cNvSpPr>
          <p:nvPr>
            <p:ph type="body" sz="quarter" idx="23"/>
          </p:nvPr>
        </p:nvSpPr>
        <p:spPr>
          <a:xfrm>
            <a:off x="9638646" y="266268"/>
            <a:ext cx="2162572" cy="288424"/>
          </a:xfrm>
        </p:spPr>
        <p:txBody>
          <a:bodyPr/>
          <a:lstStyle/>
          <a:p>
            <a:endParaRPr lang="en-US" dirty="0"/>
          </a:p>
        </p:txBody>
      </p:sp>
      <p:sp>
        <p:nvSpPr>
          <p:cNvPr id="15" name="Text Placeholder 7">
            <a:extLst>
              <a:ext uri="{FF2B5EF4-FFF2-40B4-BE49-F238E27FC236}">
                <a16:creationId xmlns:a16="http://schemas.microsoft.com/office/drawing/2014/main" id="{51CBF6EE-9942-C542-A14D-56382C908A6D}"/>
              </a:ext>
            </a:extLst>
          </p:cNvPr>
          <p:cNvSpPr>
            <a:spLocks noGrp="1"/>
          </p:cNvSpPr>
          <p:nvPr>
            <p:ph type="body" sz="quarter" idx="20"/>
          </p:nvPr>
        </p:nvSpPr>
        <p:spPr>
          <a:xfrm>
            <a:off x="9641431" y="551134"/>
            <a:ext cx="2159787" cy="1040407"/>
          </a:xfrm>
        </p:spPr>
        <p:txBody>
          <a:bodyPr/>
          <a:lstStyle/>
          <a:p>
            <a:r>
              <a:rPr lang="en-US" b="1" dirty="0"/>
              <a:t>Mechanical = physical</a:t>
            </a:r>
            <a:endParaRPr lang="en-US" dirty="0"/>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810220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1711" y="1285580"/>
            <a:ext cx="9000277" cy="5312229"/>
          </a:xfrm>
          <a:prstGeom prst="rect">
            <a:avLst/>
          </a:prstGeom>
          <a:noFill/>
          <a:ln>
            <a:noFill/>
          </a:ln>
        </p:spPr>
        <p:txBody>
          <a:bodyPr wrap="square" rtlCol="0" anchor="t" anchorCtr="0">
            <a:normAutofit/>
          </a:bodyPr>
          <a:lstStyle/>
          <a:p>
            <a:r>
              <a:rPr lang="en-US" sz="7100" dirty="0">
                <a:solidFill>
                  <a:srgbClr val="23566C"/>
                </a:solidFill>
                <a:latin typeface="OpenDyslexic" charset="0"/>
                <a:ea typeface="OpenDyslexic" charset="0"/>
                <a:cs typeface="OpenDyslexic" charset="0"/>
              </a:rPr>
              <a:t>Gallbladder</a:t>
            </a:r>
          </a:p>
          <a:p>
            <a:pPr marL="571500" indent="-571500">
              <a:buFont typeface="Arial" charset="0"/>
              <a:buChar char="•"/>
            </a:pPr>
            <a:r>
              <a:rPr lang="en-US" sz="4000" dirty="0">
                <a:solidFill>
                  <a:srgbClr val="23566C"/>
                </a:solidFill>
                <a:latin typeface="OpenDyslexic" charset="0"/>
                <a:ea typeface="OpenDyslexic" charset="0"/>
                <a:cs typeface="OpenDyslexic" charset="0"/>
              </a:rPr>
              <a:t>The gallbladder stores bile between meals. </a:t>
            </a:r>
          </a:p>
          <a:p>
            <a:pPr marL="571500" indent="-571500">
              <a:buFont typeface="Arial" charset="0"/>
              <a:buChar char="•"/>
            </a:pPr>
            <a:r>
              <a:rPr lang="en-US" sz="4000" dirty="0">
                <a:solidFill>
                  <a:srgbClr val="23566C"/>
                </a:solidFill>
                <a:latin typeface="OpenDyslexic" charset="0"/>
                <a:ea typeface="OpenDyslexic" charset="0"/>
                <a:cs typeface="OpenDyslexic" charset="0"/>
              </a:rPr>
              <a:t>After eating, the gallbladder squeezes bile through the bile ducts into the small intestine</a:t>
            </a:r>
          </a:p>
        </p:txBody>
      </p:sp>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14" name="Text Placeholder 6">
            <a:extLst>
              <a:ext uri="{FF2B5EF4-FFF2-40B4-BE49-F238E27FC236}">
                <a16:creationId xmlns:a16="http://schemas.microsoft.com/office/drawing/2014/main" id="{F5C3EBF5-552F-1D41-9956-DAB1D95825BA}"/>
              </a:ext>
            </a:extLst>
          </p:cNvPr>
          <p:cNvSpPr>
            <a:spLocks noGrp="1"/>
          </p:cNvSpPr>
          <p:nvPr>
            <p:ph type="body" sz="quarter" idx="23"/>
          </p:nvPr>
        </p:nvSpPr>
        <p:spPr>
          <a:xfrm>
            <a:off x="9638646" y="266268"/>
            <a:ext cx="2162572" cy="288424"/>
          </a:xfrm>
        </p:spPr>
        <p:txBody>
          <a:bodyPr/>
          <a:lstStyle/>
          <a:p>
            <a:endParaRPr lang="en-US" dirty="0"/>
          </a:p>
        </p:txBody>
      </p:sp>
      <p:sp>
        <p:nvSpPr>
          <p:cNvPr id="15" name="Text Placeholder 7">
            <a:extLst>
              <a:ext uri="{FF2B5EF4-FFF2-40B4-BE49-F238E27FC236}">
                <a16:creationId xmlns:a16="http://schemas.microsoft.com/office/drawing/2014/main" id="{51CBF6EE-9942-C542-A14D-56382C908A6D}"/>
              </a:ext>
            </a:extLst>
          </p:cNvPr>
          <p:cNvSpPr>
            <a:spLocks noGrp="1"/>
          </p:cNvSpPr>
          <p:nvPr>
            <p:ph type="body" sz="quarter" idx="20"/>
          </p:nvPr>
        </p:nvSpPr>
        <p:spPr>
          <a:xfrm>
            <a:off x="9641431" y="551134"/>
            <a:ext cx="2159787" cy="1040407"/>
          </a:xfrm>
        </p:spPr>
        <p:txBody>
          <a:bodyPr/>
          <a:lstStyle/>
          <a:p>
            <a:r>
              <a:rPr lang="en-US" b="1" dirty="0"/>
              <a:t>Mechanical = physical</a:t>
            </a:r>
            <a:endParaRPr lang="en-US" dirty="0"/>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14210487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654299" y="496047"/>
            <a:ext cx="6166971" cy="5849812"/>
          </a:xfrm>
          <a:prstGeom prst="rect">
            <a:avLst/>
          </a:prstGeom>
        </p:spPr>
      </p:pic>
    </p:spTree>
    <p:extLst>
      <p:ext uri="{BB962C8B-B14F-4D97-AF65-F5344CB8AC3E}">
        <p14:creationId xmlns:p14="http://schemas.microsoft.com/office/powerpoint/2010/main" val="743061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endParaRPr lang="en-US"/>
          </a:p>
        </p:txBody>
      </p:sp>
      <p:sp>
        <p:nvSpPr>
          <p:cNvPr id="4" name="Text Placeholder 1">
            <a:extLst>
              <a:ext uri="{FF2B5EF4-FFF2-40B4-BE49-F238E27FC236}">
                <a16:creationId xmlns:a16="http://schemas.microsoft.com/office/drawing/2014/main" id="{4D909A74-34CF-A24B-B17A-C2A488B3F849}"/>
              </a:ext>
            </a:extLst>
          </p:cNvPr>
          <p:cNvSpPr txBox="1">
            <a:spLocks/>
          </p:cNvSpPr>
          <p:nvPr/>
        </p:nvSpPr>
        <p:spPr>
          <a:xfrm>
            <a:off x="295273" y="1549400"/>
            <a:ext cx="11577177" cy="2929609"/>
          </a:xfrm>
          <a:prstGeom prst="rect">
            <a:avLst/>
          </a:prstGeom>
          <a:solidFill>
            <a:srgbClr val="3B8CC1"/>
          </a:solidFill>
        </p:spPr>
        <p:txBody>
          <a:bodyPr tIns="144000" bIns="0"/>
          <a:lstStyle>
            <a:lvl1pPr marL="0" indent="0" algn="l" defTabSz="914400" rtl="0" eaLnBrk="1" latinLnBrk="0" hangingPunct="1">
              <a:lnSpc>
                <a:spcPct val="90000"/>
              </a:lnSpc>
              <a:spcBef>
                <a:spcPts val="1000"/>
              </a:spcBef>
              <a:buFont typeface="Arial" panose="020B0604020202020204" pitchFamily="34" charset="0"/>
              <a:buNone/>
              <a:defRPr sz="6000" b="1" kern="1200">
                <a:solidFill>
                  <a:schemeClr val="bg1"/>
                </a:solidFill>
                <a:latin typeface="Futura Medium" panose="020B0602020204020303" pitchFamily="34" charset="-79"/>
                <a:ea typeface="+mn-ea"/>
                <a:cs typeface="Futura Medium" panose="020B0602020204020303" pitchFamily="34" charset="-79"/>
              </a:defRPr>
            </a:lvl1pPr>
            <a:lvl2pPr marL="457200" indent="0" algn="l" defTabSz="914400" rtl="0" eaLnBrk="1" latinLnBrk="0" hangingPunct="1">
              <a:lnSpc>
                <a:spcPct val="90000"/>
              </a:lnSpc>
              <a:spcBef>
                <a:spcPts val="500"/>
              </a:spcBef>
              <a:buFont typeface="Arial" panose="020B0604020202020204" pitchFamily="34" charset="0"/>
              <a:buNone/>
              <a:defRPr sz="2400" b="1" kern="1200">
                <a:solidFill>
                  <a:schemeClr val="bg1"/>
                </a:solidFill>
                <a:latin typeface="Futura Medium" panose="020B0602020204020303" pitchFamily="34" charset="-79"/>
                <a:ea typeface="+mn-ea"/>
                <a:cs typeface="Futura Medium" panose="020B0602020204020303" pitchFamily="34" charset="-79"/>
              </a:defRPr>
            </a:lvl2pPr>
            <a:lvl3pPr marL="914400" indent="0" algn="l" defTabSz="914400" rtl="0" eaLnBrk="1" latinLnBrk="0" hangingPunct="1">
              <a:lnSpc>
                <a:spcPct val="90000"/>
              </a:lnSpc>
              <a:spcBef>
                <a:spcPts val="500"/>
              </a:spcBef>
              <a:buFont typeface="Arial" panose="020B0604020202020204" pitchFamily="34" charset="0"/>
              <a:buNone/>
              <a:defRPr sz="2000" b="1" kern="1200">
                <a:solidFill>
                  <a:schemeClr val="bg1"/>
                </a:solidFill>
                <a:latin typeface="Futura Medium" panose="020B0602020204020303" pitchFamily="34" charset="-79"/>
                <a:ea typeface="+mn-ea"/>
                <a:cs typeface="Futura Medium" panose="020B0602020204020303" pitchFamily="34" charset="-79"/>
              </a:defRPr>
            </a:lvl3pPr>
            <a:lvl4pPr marL="1371600" indent="0" algn="l" defTabSz="914400" rtl="0" eaLnBrk="1" latinLnBrk="0" hangingPunct="1">
              <a:lnSpc>
                <a:spcPct val="90000"/>
              </a:lnSpc>
              <a:spcBef>
                <a:spcPts val="500"/>
              </a:spcBef>
              <a:buFont typeface="Arial" panose="020B0604020202020204" pitchFamily="34" charset="0"/>
              <a:buNone/>
              <a:defRPr sz="1800" b="1" kern="1200">
                <a:solidFill>
                  <a:schemeClr val="bg1"/>
                </a:solidFill>
                <a:latin typeface="Futura Medium" panose="020B0602020204020303" pitchFamily="34" charset="-79"/>
                <a:ea typeface="+mn-ea"/>
                <a:cs typeface="Futura Medium" panose="020B0602020204020303" pitchFamily="34" charset="-79"/>
              </a:defRPr>
            </a:lvl4pPr>
            <a:lvl5pPr marL="1828800" indent="0" algn="l" defTabSz="914400" rtl="0" eaLnBrk="1" latinLnBrk="0" hangingPunct="1">
              <a:lnSpc>
                <a:spcPct val="90000"/>
              </a:lnSpc>
              <a:spcBef>
                <a:spcPts val="500"/>
              </a:spcBef>
              <a:buFont typeface="Arial" panose="020B0604020202020204" pitchFamily="34" charset="0"/>
              <a:buNone/>
              <a:defRPr sz="1800" b="1" kern="1200">
                <a:solidFill>
                  <a:schemeClr val="bg1"/>
                </a:solidFill>
                <a:latin typeface="Futura Medium" panose="020B0602020204020303" pitchFamily="34" charset="-79"/>
                <a:ea typeface="+mn-ea"/>
                <a:cs typeface="Futura Medium" panose="020B0602020204020303" pitchFamily="34" charset="-79"/>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Wingdings" charset="2"/>
              <a:buChar char="q"/>
            </a:pPr>
            <a:r>
              <a:rPr lang="en-US" sz="4000"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sz="4000" dirty="0">
                <a:latin typeface="OpenDyslexic" charset="0"/>
                <a:ea typeface="OpenDyslexic" charset="0"/>
                <a:cs typeface="OpenDyslexic" charset="0"/>
              </a:rPr>
              <a:t> I know the role of enzymes in digestion</a:t>
            </a:r>
          </a:p>
          <a:p>
            <a:pPr marL="457200" indent="-457200">
              <a:buFont typeface="Arial" charset="0"/>
              <a:buChar char="•"/>
            </a:pPr>
            <a:endParaRPr lang="en-US" sz="4000" dirty="0"/>
          </a:p>
        </p:txBody>
      </p:sp>
    </p:spTree>
    <p:extLst>
      <p:ext uri="{BB962C8B-B14F-4D97-AF65-F5344CB8AC3E}">
        <p14:creationId xmlns:p14="http://schemas.microsoft.com/office/powerpoint/2010/main" val="2602241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1711" y="1285580"/>
            <a:ext cx="9000277" cy="5312229"/>
          </a:xfrm>
          <a:prstGeom prst="rect">
            <a:avLst/>
          </a:prstGeom>
          <a:noFill/>
          <a:ln>
            <a:noFill/>
          </a:ln>
        </p:spPr>
        <p:txBody>
          <a:bodyPr wrap="square" rtlCol="0" anchor="t" anchorCtr="0">
            <a:normAutofit fontScale="85000" lnSpcReduction="10000"/>
          </a:bodyPr>
          <a:lstStyle/>
          <a:p>
            <a:r>
              <a:rPr lang="en-US" sz="7100" dirty="0">
                <a:solidFill>
                  <a:srgbClr val="23566C"/>
                </a:solidFill>
                <a:latin typeface="OpenDyslexic" charset="0"/>
                <a:ea typeface="OpenDyslexic" charset="0"/>
                <a:cs typeface="OpenDyslexic" charset="0"/>
              </a:rPr>
              <a:t>Small Intestine</a:t>
            </a:r>
          </a:p>
          <a:p>
            <a:pPr marL="571500" indent="-571500">
              <a:buFont typeface="Arial" charset="0"/>
              <a:buChar char="•"/>
            </a:pPr>
            <a:r>
              <a:rPr lang="en-US" sz="4000" dirty="0">
                <a:solidFill>
                  <a:srgbClr val="23566C"/>
                </a:solidFill>
                <a:latin typeface="OpenDyslexic" charset="0"/>
                <a:ea typeface="OpenDyslexic" charset="0"/>
                <a:cs typeface="OpenDyslexic" charset="0"/>
              </a:rPr>
              <a:t>The small intestine absorbs some water but mainly nutrients.</a:t>
            </a:r>
          </a:p>
          <a:p>
            <a:pPr marL="571500" indent="-571500">
              <a:buFont typeface="Arial" charset="0"/>
              <a:buChar char="•"/>
            </a:pPr>
            <a:r>
              <a:rPr lang="en-US" sz="4000" dirty="0">
                <a:solidFill>
                  <a:srgbClr val="23566C"/>
                </a:solidFill>
                <a:latin typeface="OpenDyslexic" charset="0"/>
                <a:ea typeface="OpenDyslexic" charset="0"/>
                <a:cs typeface="OpenDyslexic" charset="0"/>
              </a:rPr>
              <a:t>The small intestine makes digestive juice, which mixes with bile and pancreatic juice to complete the breakdown of proteins, carbohydrates, and fats (chemical digestion) </a:t>
            </a:r>
          </a:p>
          <a:p>
            <a:pPr marL="571500" indent="-571500">
              <a:buFont typeface="Arial" charset="0"/>
              <a:buChar char="•"/>
            </a:pPr>
            <a:r>
              <a:rPr lang="en-US" sz="4000" dirty="0">
                <a:solidFill>
                  <a:srgbClr val="23566C"/>
                </a:solidFill>
                <a:latin typeface="OpenDyslexic" charset="0"/>
                <a:ea typeface="OpenDyslexic" charset="0"/>
                <a:cs typeface="OpenDyslexic" charset="0"/>
              </a:rPr>
              <a:t>Bacteria in the small intestine make some of the enzymes needed to digest carbohydrates (chemical digestion)</a:t>
            </a:r>
          </a:p>
        </p:txBody>
      </p:sp>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14" name="Text Placeholder 6">
            <a:extLst>
              <a:ext uri="{FF2B5EF4-FFF2-40B4-BE49-F238E27FC236}">
                <a16:creationId xmlns:a16="http://schemas.microsoft.com/office/drawing/2014/main" id="{F5C3EBF5-552F-1D41-9956-DAB1D95825BA}"/>
              </a:ext>
            </a:extLst>
          </p:cNvPr>
          <p:cNvSpPr>
            <a:spLocks noGrp="1"/>
          </p:cNvSpPr>
          <p:nvPr>
            <p:ph type="body" sz="quarter" idx="23"/>
          </p:nvPr>
        </p:nvSpPr>
        <p:spPr>
          <a:xfrm>
            <a:off x="9638646" y="266268"/>
            <a:ext cx="2162572" cy="288424"/>
          </a:xfrm>
        </p:spPr>
        <p:txBody>
          <a:bodyPr/>
          <a:lstStyle/>
          <a:p>
            <a:endParaRPr lang="en-US" dirty="0"/>
          </a:p>
        </p:txBody>
      </p:sp>
      <p:sp>
        <p:nvSpPr>
          <p:cNvPr id="15" name="Text Placeholder 7">
            <a:extLst>
              <a:ext uri="{FF2B5EF4-FFF2-40B4-BE49-F238E27FC236}">
                <a16:creationId xmlns:a16="http://schemas.microsoft.com/office/drawing/2014/main" id="{51CBF6EE-9942-C542-A14D-56382C908A6D}"/>
              </a:ext>
            </a:extLst>
          </p:cNvPr>
          <p:cNvSpPr>
            <a:spLocks noGrp="1"/>
          </p:cNvSpPr>
          <p:nvPr>
            <p:ph type="body" sz="quarter" idx="20"/>
          </p:nvPr>
        </p:nvSpPr>
        <p:spPr>
          <a:xfrm>
            <a:off x="9641431" y="551134"/>
            <a:ext cx="2159787" cy="1040407"/>
          </a:xfrm>
        </p:spPr>
        <p:txBody>
          <a:bodyPr/>
          <a:lstStyle/>
          <a:p>
            <a:r>
              <a:rPr lang="en-US" b="1" dirty="0"/>
              <a:t>Mechanical = physical</a:t>
            </a:r>
            <a:endParaRPr lang="en-US" dirty="0"/>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11664976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273300" y="558800"/>
            <a:ext cx="7645400" cy="5740400"/>
          </a:xfrm>
          <a:prstGeom prst="rect">
            <a:avLst/>
          </a:prstGeom>
        </p:spPr>
      </p:pic>
    </p:spTree>
    <p:extLst>
      <p:ext uri="{BB962C8B-B14F-4D97-AF65-F5344CB8AC3E}">
        <p14:creationId xmlns:p14="http://schemas.microsoft.com/office/powerpoint/2010/main" val="672346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38362" y="1179232"/>
            <a:ext cx="6540500" cy="4356100"/>
          </a:xfrm>
          <a:prstGeom prst="rect">
            <a:avLst/>
          </a:prstGeom>
        </p:spPr>
      </p:pic>
      <p:pic>
        <p:nvPicPr>
          <p:cNvPr id="3" name="Picture 2"/>
          <p:cNvPicPr>
            <a:picLocks noChangeAspect="1"/>
          </p:cNvPicPr>
          <p:nvPr/>
        </p:nvPicPr>
        <p:blipFill>
          <a:blip r:embed="rId3"/>
          <a:stretch>
            <a:fillRect/>
          </a:stretch>
        </p:blipFill>
        <p:spPr>
          <a:xfrm>
            <a:off x="7686029" y="835808"/>
            <a:ext cx="3383516" cy="5042947"/>
          </a:xfrm>
          <a:prstGeom prst="rect">
            <a:avLst/>
          </a:prstGeom>
        </p:spPr>
      </p:pic>
    </p:spTree>
    <p:extLst>
      <p:ext uri="{BB962C8B-B14F-4D97-AF65-F5344CB8AC3E}">
        <p14:creationId xmlns:p14="http://schemas.microsoft.com/office/powerpoint/2010/main" val="16001568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555767" y="2062550"/>
            <a:ext cx="4070021" cy="3495568"/>
          </a:xfrm>
          <a:prstGeom prst="rect">
            <a:avLst/>
          </a:prstGeom>
          <a:noFill/>
          <a:ln>
            <a:noFill/>
          </a:ln>
        </p:spPr>
        <p:txBody>
          <a:bodyPr wrap="square" rtlCol="0" anchor="t" anchorCtr="0">
            <a:normAutofit/>
          </a:bodyPr>
          <a:lstStyle/>
          <a:p>
            <a:r>
              <a:rPr lang="en-US" sz="4000" dirty="0">
                <a:solidFill>
                  <a:srgbClr val="23566C"/>
                </a:solidFill>
                <a:latin typeface="OpenDyslexic" charset="0"/>
                <a:ea typeface="OpenDyslexic" charset="0"/>
                <a:cs typeface="OpenDyslexic" charset="0"/>
              </a:rPr>
              <a:t>What is the yellow organ in this picture?</a:t>
            </a:r>
          </a:p>
          <a:p>
            <a:pPr algn="l"/>
            <a:endParaRPr lang="en-US" sz="4000" dirty="0">
              <a:solidFill>
                <a:srgbClr val="23566C"/>
              </a:solidFill>
              <a:latin typeface="OpenDyslexic" charset="0"/>
              <a:ea typeface="OpenDyslexic" charset="0"/>
              <a:cs typeface="OpenDyslexic" charset="0"/>
            </a:endParaRPr>
          </a:p>
        </p:txBody>
      </p:sp>
      <p:sp>
        <p:nvSpPr>
          <p:cNvPr id="11" name="Text Placeholder 10"/>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7" name="Text Placeholder 6"/>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9"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17929"/>
            <a:ext cx="11653184"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pic>
        <p:nvPicPr>
          <p:cNvPr id="5" name="Picture 4"/>
          <p:cNvPicPr>
            <a:picLocks noChangeAspect="1"/>
          </p:cNvPicPr>
          <p:nvPr/>
        </p:nvPicPr>
        <p:blipFill>
          <a:blip r:embed="rId3"/>
          <a:stretch>
            <a:fillRect/>
          </a:stretch>
        </p:blipFill>
        <p:spPr>
          <a:xfrm>
            <a:off x="5638054" y="631117"/>
            <a:ext cx="5496111" cy="5408173"/>
          </a:xfrm>
          <a:prstGeom prst="rect">
            <a:avLst/>
          </a:prstGeom>
        </p:spPr>
      </p:pic>
    </p:spTree>
    <p:extLst>
      <p:ext uri="{BB962C8B-B14F-4D97-AF65-F5344CB8AC3E}">
        <p14:creationId xmlns:p14="http://schemas.microsoft.com/office/powerpoint/2010/main" val="2943030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555767" y="2062550"/>
            <a:ext cx="10578398" cy="2545308"/>
          </a:xfrm>
          <a:prstGeom prst="rect">
            <a:avLst/>
          </a:prstGeom>
          <a:noFill/>
          <a:ln>
            <a:noFill/>
          </a:ln>
        </p:spPr>
        <p:txBody>
          <a:bodyPr wrap="square" rtlCol="0" anchor="t" anchorCtr="0">
            <a:normAutofit/>
          </a:bodyPr>
          <a:lstStyle/>
          <a:p>
            <a:r>
              <a:rPr lang="en-US" sz="4000" dirty="0">
                <a:solidFill>
                  <a:srgbClr val="23566C"/>
                </a:solidFill>
                <a:latin typeface="OpenDyslexic" charset="0"/>
                <a:ea typeface="OpenDyslexic" charset="0"/>
                <a:cs typeface="OpenDyslexic" charset="0"/>
              </a:rPr>
              <a:t>What is produced in the pancreas?</a:t>
            </a:r>
          </a:p>
          <a:p>
            <a:pPr algn="l"/>
            <a:endParaRPr lang="en-US" sz="4000" dirty="0">
              <a:solidFill>
                <a:srgbClr val="23566C"/>
              </a:solidFill>
              <a:latin typeface="OpenDyslexic" charset="0"/>
              <a:ea typeface="OpenDyslexic" charset="0"/>
              <a:cs typeface="OpenDyslexic" charset="0"/>
            </a:endParaRPr>
          </a:p>
        </p:txBody>
      </p:sp>
      <p:sp>
        <p:nvSpPr>
          <p:cNvPr id="11" name="Text Placeholder 10"/>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7" name="Text Placeholder 6"/>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9"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17929"/>
            <a:ext cx="11653184"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1825732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555767" y="2062550"/>
            <a:ext cx="10578398" cy="2545308"/>
          </a:xfrm>
          <a:prstGeom prst="rect">
            <a:avLst/>
          </a:prstGeom>
          <a:noFill/>
          <a:ln>
            <a:noFill/>
          </a:ln>
        </p:spPr>
        <p:txBody>
          <a:bodyPr wrap="square" rtlCol="0" anchor="t" anchorCtr="0">
            <a:normAutofit/>
          </a:bodyPr>
          <a:lstStyle/>
          <a:p>
            <a:r>
              <a:rPr lang="en-US" sz="4000" dirty="0">
                <a:solidFill>
                  <a:srgbClr val="23566C"/>
                </a:solidFill>
                <a:latin typeface="OpenDyslexic" charset="0"/>
                <a:ea typeface="OpenDyslexic" charset="0"/>
                <a:cs typeface="OpenDyslexic" charset="0"/>
              </a:rPr>
              <a:t>What is the function of the gallbladder?</a:t>
            </a:r>
          </a:p>
          <a:p>
            <a:pPr algn="l"/>
            <a:endParaRPr lang="en-US" sz="4000" dirty="0">
              <a:solidFill>
                <a:srgbClr val="23566C"/>
              </a:solidFill>
              <a:latin typeface="OpenDyslexic" charset="0"/>
              <a:ea typeface="OpenDyslexic" charset="0"/>
              <a:cs typeface="OpenDyslexic" charset="0"/>
            </a:endParaRPr>
          </a:p>
        </p:txBody>
      </p:sp>
      <p:sp>
        <p:nvSpPr>
          <p:cNvPr id="11" name="Text Placeholder 10"/>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7" name="Text Placeholder 6"/>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9"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17929"/>
            <a:ext cx="11653184"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18975578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555767" y="2062550"/>
            <a:ext cx="10578398" cy="2545308"/>
          </a:xfrm>
          <a:prstGeom prst="rect">
            <a:avLst/>
          </a:prstGeom>
          <a:noFill/>
          <a:ln>
            <a:noFill/>
          </a:ln>
        </p:spPr>
        <p:txBody>
          <a:bodyPr wrap="square" rtlCol="0" anchor="t" anchorCtr="0">
            <a:normAutofit/>
          </a:bodyPr>
          <a:lstStyle/>
          <a:p>
            <a:r>
              <a:rPr lang="en-US" sz="4000" dirty="0">
                <a:solidFill>
                  <a:srgbClr val="23566C"/>
                </a:solidFill>
                <a:latin typeface="OpenDyslexic" charset="0"/>
                <a:ea typeface="OpenDyslexic" charset="0"/>
                <a:cs typeface="OpenDyslexic" charset="0"/>
              </a:rPr>
              <a:t>What is produced in the liver?</a:t>
            </a:r>
          </a:p>
          <a:p>
            <a:pPr algn="l"/>
            <a:endParaRPr lang="en-US" sz="4000" dirty="0">
              <a:solidFill>
                <a:srgbClr val="23566C"/>
              </a:solidFill>
              <a:latin typeface="OpenDyslexic" charset="0"/>
              <a:ea typeface="OpenDyslexic" charset="0"/>
              <a:cs typeface="OpenDyslexic" charset="0"/>
            </a:endParaRPr>
          </a:p>
        </p:txBody>
      </p:sp>
      <p:sp>
        <p:nvSpPr>
          <p:cNvPr id="11" name="Text Placeholder 10"/>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7" name="Text Placeholder 6"/>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9"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17929"/>
            <a:ext cx="11653184"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18841145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555767" y="2062550"/>
            <a:ext cx="10578398" cy="2545308"/>
          </a:xfrm>
          <a:prstGeom prst="rect">
            <a:avLst/>
          </a:prstGeom>
          <a:noFill/>
          <a:ln>
            <a:noFill/>
          </a:ln>
        </p:spPr>
        <p:txBody>
          <a:bodyPr wrap="square" rtlCol="0" anchor="t" anchorCtr="0">
            <a:normAutofit/>
          </a:bodyPr>
          <a:lstStyle/>
          <a:p>
            <a:r>
              <a:rPr lang="en-US" sz="4000" dirty="0">
                <a:solidFill>
                  <a:srgbClr val="23566C"/>
                </a:solidFill>
                <a:latin typeface="OpenDyslexic" charset="0"/>
                <a:ea typeface="OpenDyslexic" charset="0"/>
                <a:cs typeface="OpenDyslexic" charset="0"/>
              </a:rPr>
              <a:t>What is the function of bile?</a:t>
            </a:r>
          </a:p>
          <a:p>
            <a:pPr algn="l"/>
            <a:endParaRPr lang="en-US" sz="4000" dirty="0">
              <a:solidFill>
                <a:srgbClr val="23566C"/>
              </a:solidFill>
              <a:latin typeface="OpenDyslexic" charset="0"/>
              <a:ea typeface="OpenDyslexic" charset="0"/>
              <a:cs typeface="OpenDyslexic" charset="0"/>
            </a:endParaRPr>
          </a:p>
        </p:txBody>
      </p:sp>
      <p:sp>
        <p:nvSpPr>
          <p:cNvPr id="11" name="Text Placeholder 10"/>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7" name="Text Placeholder 6"/>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9"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17929"/>
            <a:ext cx="11653184"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dirty="0">
                <a:latin typeface="OpenDyslexic" charset="0"/>
                <a:ea typeface="OpenDyslexic" charset="0"/>
                <a:cs typeface="OpenDyslexic" charset="0"/>
              </a:rPr>
              <a:t> I know the role of enzymes in digestion</a:t>
            </a:r>
          </a:p>
        </p:txBody>
      </p:sp>
    </p:spTree>
    <p:extLst>
      <p:ext uri="{BB962C8B-B14F-4D97-AF65-F5344CB8AC3E}">
        <p14:creationId xmlns:p14="http://schemas.microsoft.com/office/powerpoint/2010/main" val="19384074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555767" y="2062550"/>
            <a:ext cx="10578398" cy="2545308"/>
          </a:xfrm>
          <a:prstGeom prst="rect">
            <a:avLst/>
          </a:prstGeom>
          <a:noFill/>
          <a:ln>
            <a:noFill/>
          </a:ln>
        </p:spPr>
        <p:txBody>
          <a:bodyPr wrap="square" rtlCol="0" anchor="t" anchorCtr="0">
            <a:normAutofit/>
          </a:bodyPr>
          <a:lstStyle/>
          <a:p>
            <a:r>
              <a:rPr lang="en-US" sz="4000" dirty="0">
                <a:solidFill>
                  <a:srgbClr val="23566C"/>
                </a:solidFill>
                <a:latin typeface="OpenDyslexic" charset="0"/>
                <a:ea typeface="OpenDyslexic" charset="0"/>
                <a:cs typeface="OpenDyslexic" charset="0"/>
              </a:rPr>
              <a:t>What does the small intestine have that helps to improve its function?</a:t>
            </a:r>
          </a:p>
          <a:p>
            <a:pPr algn="l"/>
            <a:endParaRPr lang="en-US" sz="4000" dirty="0">
              <a:solidFill>
                <a:srgbClr val="23566C"/>
              </a:solidFill>
              <a:latin typeface="OpenDyslexic" charset="0"/>
              <a:ea typeface="OpenDyslexic" charset="0"/>
              <a:cs typeface="OpenDyslexic" charset="0"/>
            </a:endParaRPr>
          </a:p>
        </p:txBody>
      </p:sp>
      <p:sp>
        <p:nvSpPr>
          <p:cNvPr id="11" name="Text Placeholder 10"/>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7" name="Text Placeholder 6"/>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9"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17929"/>
            <a:ext cx="11653184"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4275903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46A740C-1075-EC46-BFE5-88B5B2C2076E}"/>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6381057B-6582-744A-BF83-D99850F4C2FE}"/>
              </a:ext>
            </a:extLst>
          </p:cNvPr>
          <p:cNvSpPr>
            <a:spLocks noGrp="1"/>
          </p:cNvSpPr>
          <p:nvPr>
            <p:ph type="body" sz="quarter" idx="18"/>
          </p:nvPr>
        </p:nvSpPr>
        <p:spPr/>
        <p:txBody>
          <a:bodyPr/>
          <a:lstStyle/>
          <a:p>
            <a:pPr marL="171450" indent="-171450">
              <a:buFont typeface="Arial" charset="0"/>
              <a:buChar char="•"/>
            </a:pPr>
            <a:r>
              <a:rPr lang="en-US" dirty="0"/>
              <a:t>Why is learning about the digestive system important?</a:t>
            </a:r>
          </a:p>
        </p:txBody>
      </p:sp>
      <p:sp>
        <p:nvSpPr>
          <p:cNvPr id="13" name="Rectangle 12"/>
          <p:cNvSpPr/>
          <p:nvPr/>
        </p:nvSpPr>
        <p:spPr>
          <a:xfrm>
            <a:off x="559283" y="1216543"/>
            <a:ext cx="9018105" cy="3416320"/>
          </a:xfrm>
          <a:prstGeom prst="rect">
            <a:avLst/>
          </a:prstGeom>
        </p:spPr>
        <p:txBody>
          <a:bodyPr wrap="square">
            <a:spAutoFit/>
          </a:bodyPr>
          <a:lstStyle/>
          <a:p>
            <a:r>
              <a:rPr lang="en-US" sz="3600" dirty="0">
                <a:solidFill>
                  <a:srgbClr val="23566C"/>
                </a:solidFill>
                <a:latin typeface="OpenDyslexic" charset="0"/>
                <a:ea typeface="OpenDyslexic" charset="0"/>
                <a:cs typeface="OpenDyslexic" charset="0"/>
              </a:rPr>
              <a:t>We all have digestive systems.</a:t>
            </a:r>
          </a:p>
          <a:p>
            <a:r>
              <a:rPr lang="en-US" sz="3600" dirty="0">
                <a:solidFill>
                  <a:srgbClr val="23566C"/>
                </a:solidFill>
                <a:latin typeface="OpenDyslexic" charset="0"/>
                <a:ea typeface="OpenDyslexic" charset="0"/>
                <a:cs typeface="OpenDyslexic" charset="0"/>
              </a:rPr>
              <a:t>Understanding how your digestive system works allows you to make decisions about your body and your health.</a:t>
            </a:r>
          </a:p>
          <a:p>
            <a:endParaRPr lang="en-US" sz="3600" dirty="0">
              <a:solidFill>
                <a:srgbClr val="23566C"/>
              </a:solidFill>
              <a:latin typeface="OpenDyslexic" charset="0"/>
              <a:ea typeface="OpenDyslexic" charset="0"/>
              <a:cs typeface="OpenDyslexic" charset="0"/>
            </a:endParaRPr>
          </a:p>
        </p:txBody>
      </p:sp>
      <p:sp>
        <p:nvSpPr>
          <p:cNvPr id="5" name="Text Placeholder 4"/>
          <p:cNvSpPr>
            <a:spLocks noGrp="1"/>
          </p:cNvSpPr>
          <p:nvPr>
            <p:ph type="body" sz="quarter" idx="14"/>
          </p:nvPr>
        </p:nvSpPr>
        <p:spPr/>
        <p:txBody>
          <a:bodyPr/>
          <a:lstStyle/>
          <a:p>
            <a:endParaRPr lang="en-US"/>
          </a:p>
        </p:txBody>
      </p:sp>
      <p:sp>
        <p:nvSpPr>
          <p:cNvPr id="7" name="Text Placeholder 6"/>
          <p:cNvSpPr>
            <a:spLocks noGrp="1"/>
          </p:cNvSpPr>
          <p:nvPr>
            <p:ph type="body" sz="quarter" idx="14"/>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sp>
        <p:nvSpPr>
          <p:cNvPr id="6" name="Text Placeholder 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11"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17929"/>
            <a:ext cx="11653184"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a:latin typeface="OpenDyslexic" charset="0"/>
                <a:ea typeface="OpenDyslexic" charset="0"/>
                <a:cs typeface="OpenDyslexic" charset="0"/>
              </a:rPr>
              <a:t> I know the role of enzymes in digestion</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1189845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D6E3E5-FF7E-9F44-8504-10EF70DA8AB9}"/>
              </a:ext>
            </a:extLst>
          </p:cNvPr>
          <p:cNvSpPr>
            <a:spLocks noGrp="1"/>
          </p:cNvSpPr>
          <p:nvPr>
            <p:ph type="body" sz="quarter" idx="10"/>
          </p:nvPr>
        </p:nvSpPr>
        <p:spPr/>
        <p:txBody>
          <a:bodyPr/>
          <a:lstStyle/>
          <a:p>
            <a:r>
              <a:rPr lang="en-US" dirty="0">
                <a:latin typeface="OpenDyslexic" charset="0"/>
                <a:ea typeface="OpenDyslexic" charset="0"/>
                <a:cs typeface="OpenDyslexic" charset="0"/>
              </a:rPr>
              <a:t>Digestion</a:t>
            </a:r>
          </a:p>
        </p:txBody>
      </p:sp>
      <p:sp>
        <p:nvSpPr>
          <p:cNvPr id="3" name="Text Placeholder 2">
            <a:extLst>
              <a:ext uri="{FF2B5EF4-FFF2-40B4-BE49-F238E27FC236}">
                <a16:creationId xmlns:a16="http://schemas.microsoft.com/office/drawing/2014/main" id="{F6847F09-5458-9840-AA0C-033B833C7305}"/>
              </a:ext>
            </a:extLst>
          </p:cNvPr>
          <p:cNvSpPr>
            <a:spLocks noGrp="1"/>
          </p:cNvSpPr>
          <p:nvPr>
            <p:ph type="body" sz="quarter" idx="11"/>
          </p:nvPr>
        </p:nvSpPr>
        <p:spPr/>
        <p:txBody>
          <a:bodyPr/>
          <a:lstStyle/>
          <a:p>
            <a:r>
              <a:rPr lang="en-US" sz="4800" dirty="0">
                <a:latin typeface="OpenDyslexic" charset="0"/>
                <a:ea typeface="OpenDyslexic" charset="0"/>
                <a:cs typeface="OpenDyslexic" charset="0"/>
              </a:rPr>
              <a:t>The process of digesting food.</a:t>
            </a:r>
          </a:p>
        </p:txBody>
      </p:sp>
    </p:spTree>
    <p:extLst>
      <p:ext uri="{BB962C8B-B14F-4D97-AF65-F5344CB8AC3E}">
        <p14:creationId xmlns:p14="http://schemas.microsoft.com/office/powerpoint/2010/main" val="10056416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890495" y="1528908"/>
            <a:ext cx="9472705" cy="6001643"/>
          </a:xfrm>
          <a:prstGeom prst="rect">
            <a:avLst/>
          </a:prstGeom>
          <a:noFill/>
        </p:spPr>
        <p:txBody>
          <a:bodyPr wrap="square" rtlCol="0">
            <a:spAutoFit/>
          </a:bodyPr>
          <a:lstStyle/>
          <a:p>
            <a:r>
              <a:rPr lang="en-US" sz="3600" dirty="0">
                <a:solidFill>
                  <a:srgbClr val="23566C"/>
                </a:solidFill>
                <a:latin typeface="OpenDyslexic" charset="0"/>
                <a:ea typeface="OpenDyslexic" charset="0"/>
                <a:cs typeface="OpenDyslexic" charset="0"/>
              </a:rPr>
              <a:t>Complete the worksheet and stick it into your book.</a:t>
            </a:r>
          </a:p>
          <a:p>
            <a:endParaRPr lang="en-US" sz="3600" dirty="0">
              <a:solidFill>
                <a:srgbClr val="23566C"/>
              </a:solidFill>
              <a:latin typeface="OpenDyslexic" charset="0"/>
              <a:ea typeface="OpenDyslexic" charset="0"/>
              <a:cs typeface="OpenDyslexic" charset="0"/>
            </a:endParaRPr>
          </a:p>
          <a:p>
            <a:r>
              <a:rPr lang="en-US" sz="3600" dirty="0">
                <a:solidFill>
                  <a:srgbClr val="23566C"/>
                </a:solidFill>
                <a:latin typeface="OpenDyslexic" charset="0"/>
                <a:ea typeface="OpenDyslexic" charset="0"/>
                <a:cs typeface="OpenDyslexic" charset="0"/>
              </a:rPr>
              <a:t>Homework: create a brochure that advertises a part of the digestive system as if it was a tourist destination.</a:t>
            </a:r>
          </a:p>
          <a:p>
            <a:pPr marL="571500" indent="-571500">
              <a:buFont typeface="Arial" charset="0"/>
              <a:buChar char="•"/>
            </a:pPr>
            <a:endParaRPr lang="en-US" sz="4400" dirty="0">
              <a:solidFill>
                <a:srgbClr val="23566C"/>
              </a:solidFill>
              <a:latin typeface="OpenDyslexic" charset="0"/>
              <a:ea typeface="OpenDyslexic" charset="0"/>
              <a:cs typeface="OpenDyslexic" charset="0"/>
            </a:endParaRPr>
          </a:p>
          <a:p>
            <a:endParaRPr lang="en-US" sz="4400" dirty="0">
              <a:solidFill>
                <a:srgbClr val="23566C"/>
              </a:solidFill>
              <a:latin typeface="OpenDyslexic" charset="0"/>
              <a:ea typeface="OpenDyslexic" charset="0"/>
              <a:cs typeface="OpenDyslexic" charset="0"/>
            </a:endParaRPr>
          </a:p>
          <a:p>
            <a:endParaRPr lang="en-US" sz="4400" dirty="0">
              <a:solidFill>
                <a:srgbClr val="23566C"/>
              </a:solidFill>
            </a:endParaRPr>
          </a:p>
        </p:txBody>
      </p:sp>
      <p:sp>
        <p:nvSpPr>
          <p:cNvPr id="2" name="Text Placeholder 1"/>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9" name="Text Placeholder 8"/>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5" name="Text Placeholder 4"/>
          <p:cNvSpPr>
            <a:spLocks noGrp="1"/>
          </p:cNvSpPr>
          <p:nvPr>
            <p:ph type="body" sz="quarter" idx="14"/>
          </p:nvPr>
        </p:nvSpPr>
        <p:spPr/>
        <p:txBody>
          <a:bodyPr/>
          <a:lstStyle/>
          <a:p>
            <a:endParaRPr lang="en-US"/>
          </a:p>
        </p:txBody>
      </p:sp>
      <p:sp>
        <p:nvSpPr>
          <p:cNvPr id="11"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17929"/>
            <a:ext cx="11653184"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dirty="0">
                <a:latin typeface="OpenDyslexic" charset="0"/>
                <a:ea typeface="OpenDyslexic" charset="0"/>
                <a:cs typeface="OpenDyslexic" charset="0"/>
              </a:rPr>
              <a:t> I know the role of enzymes in digestion</a:t>
            </a:r>
          </a:p>
        </p:txBody>
      </p:sp>
    </p:spTree>
    <p:extLst>
      <p:ext uri="{BB962C8B-B14F-4D97-AF65-F5344CB8AC3E}">
        <p14:creationId xmlns:p14="http://schemas.microsoft.com/office/powerpoint/2010/main" val="21354627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
            <a:extLst>
              <a:ext uri="{FF2B5EF4-FFF2-40B4-BE49-F238E27FC236}">
                <a16:creationId xmlns:a16="http://schemas.microsoft.com/office/drawing/2014/main" id="{4D909A74-34CF-A24B-B17A-C2A488B3F849}"/>
              </a:ext>
            </a:extLst>
          </p:cNvPr>
          <p:cNvSpPr>
            <a:spLocks noGrp="1"/>
          </p:cNvSpPr>
          <p:nvPr>
            <p:ph type="body" sz="quarter" idx="10"/>
          </p:nvPr>
        </p:nvSpPr>
        <p:spPr>
          <a:xfrm>
            <a:off x="295274" y="1549400"/>
            <a:ext cx="11577177" cy="2929609"/>
          </a:xfrm>
        </p:spPr>
        <p:txBody>
          <a:bodyPr/>
          <a:lstStyle/>
          <a:p>
            <a:pPr marL="457200" indent="-457200">
              <a:buFont typeface="Wingdings" charset="2"/>
              <a:buChar char="q"/>
            </a:pPr>
            <a:r>
              <a:rPr lang="en-US" sz="4000"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sz="4000" dirty="0">
                <a:latin typeface="OpenDyslexic" charset="0"/>
                <a:ea typeface="OpenDyslexic" charset="0"/>
                <a:cs typeface="OpenDyslexic" charset="0"/>
              </a:rPr>
              <a:t> I know the role of enzymes in digestion</a:t>
            </a:r>
          </a:p>
        </p:txBody>
      </p:sp>
    </p:spTree>
    <p:extLst>
      <p:ext uri="{BB962C8B-B14F-4D97-AF65-F5344CB8AC3E}">
        <p14:creationId xmlns:p14="http://schemas.microsoft.com/office/powerpoint/2010/main" val="3275160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D6E3E5-FF7E-9F44-8504-10EF70DA8AB9}"/>
              </a:ext>
            </a:extLst>
          </p:cNvPr>
          <p:cNvSpPr>
            <a:spLocks noGrp="1"/>
          </p:cNvSpPr>
          <p:nvPr>
            <p:ph type="body" sz="quarter" idx="10"/>
          </p:nvPr>
        </p:nvSpPr>
        <p:spPr/>
        <p:txBody>
          <a:bodyPr/>
          <a:lstStyle/>
          <a:p>
            <a:r>
              <a:rPr lang="en-US" dirty="0">
                <a:latin typeface="OpenDyslexic" charset="0"/>
                <a:ea typeface="OpenDyslexic" charset="0"/>
                <a:cs typeface="OpenDyslexic" charset="0"/>
              </a:rPr>
              <a:t>Absorption</a:t>
            </a:r>
          </a:p>
        </p:txBody>
      </p:sp>
      <p:sp>
        <p:nvSpPr>
          <p:cNvPr id="3" name="Text Placeholder 2">
            <a:extLst>
              <a:ext uri="{FF2B5EF4-FFF2-40B4-BE49-F238E27FC236}">
                <a16:creationId xmlns:a16="http://schemas.microsoft.com/office/drawing/2014/main" id="{F6847F09-5458-9840-AA0C-033B833C7305}"/>
              </a:ext>
            </a:extLst>
          </p:cNvPr>
          <p:cNvSpPr>
            <a:spLocks noGrp="1"/>
          </p:cNvSpPr>
          <p:nvPr>
            <p:ph type="body" sz="quarter" idx="11"/>
          </p:nvPr>
        </p:nvSpPr>
        <p:spPr/>
        <p:txBody>
          <a:bodyPr/>
          <a:lstStyle/>
          <a:p>
            <a:r>
              <a:rPr lang="en-US" sz="4800" dirty="0">
                <a:latin typeface="OpenDyslexic" charset="0"/>
                <a:ea typeface="OpenDyslexic" charset="0"/>
                <a:cs typeface="OpenDyslexic" charset="0"/>
              </a:rPr>
              <a:t>Nutrients from food passing into the blood-stream.</a:t>
            </a:r>
          </a:p>
        </p:txBody>
      </p:sp>
    </p:spTree>
    <p:extLst>
      <p:ext uri="{BB962C8B-B14F-4D97-AF65-F5344CB8AC3E}">
        <p14:creationId xmlns:p14="http://schemas.microsoft.com/office/powerpoint/2010/main" val="254623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D6E3E5-FF7E-9F44-8504-10EF70DA8AB9}"/>
              </a:ext>
            </a:extLst>
          </p:cNvPr>
          <p:cNvSpPr>
            <a:spLocks noGrp="1"/>
          </p:cNvSpPr>
          <p:nvPr>
            <p:ph type="body" sz="quarter" idx="10"/>
          </p:nvPr>
        </p:nvSpPr>
        <p:spPr/>
        <p:txBody>
          <a:bodyPr/>
          <a:lstStyle/>
          <a:p>
            <a:r>
              <a:rPr lang="en-US" dirty="0">
                <a:latin typeface="OpenDyslexic" charset="0"/>
                <a:ea typeface="OpenDyslexic" charset="0"/>
                <a:cs typeface="OpenDyslexic" charset="0"/>
              </a:rPr>
              <a:t>Nutrient</a:t>
            </a:r>
          </a:p>
        </p:txBody>
      </p:sp>
      <p:sp>
        <p:nvSpPr>
          <p:cNvPr id="3" name="Text Placeholder 2">
            <a:extLst>
              <a:ext uri="{FF2B5EF4-FFF2-40B4-BE49-F238E27FC236}">
                <a16:creationId xmlns:a16="http://schemas.microsoft.com/office/drawing/2014/main" id="{F6847F09-5458-9840-AA0C-033B833C7305}"/>
              </a:ext>
            </a:extLst>
          </p:cNvPr>
          <p:cNvSpPr>
            <a:spLocks noGrp="1"/>
          </p:cNvSpPr>
          <p:nvPr>
            <p:ph type="body" sz="quarter" idx="11"/>
          </p:nvPr>
        </p:nvSpPr>
        <p:spPr/>
        <p:txBody>
          <a:bodyPr/>
          <a:lstStyle/>
          <a:p>
            <a:r>
              <a:rPr lang="en-US" sz="4800" dirty="0">
                <a:latin typeface="OpenDyslexic" charset="0"/>
                <a:ea typeface="OpenDyslexic" charset="0"/>
                <a:cs typeface="OpenDyslexic" charset="0"/>
              </a:rPr>
              <a:t>A substance that provides nourishment essential for the maintenance of life and growth.</a:t>
            </a:r>
          </a:p>
        </p:txBody>
      </p:sp>
    </p:spTree>
    <p:extLst>
      <p:ext uri="{BB962C8B-B14F-4D97-AF65-F5344CB8AC3E}">
        <p14:creationId xmlns:p14="http://schemas.microsoft.com/office/powerpoint/2010/main" val="1230722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D6E3E5-FF7E-9F44-8504-10EF70DA8AB9}"/>
              </a:ext>
            </a:extLst>
          </p:cNvPr>
          <p:cNvSpPr>
            <a:spLocks noGrp="1"/>
          </p:cNvSpPr>
          <p:nvPr>
            <p:ph type="body" sz="quarter" idx="10"/>
          </p:nvPr>
        </p:nvSpPr>
        <p:spPr/>
        <p:txBody>
          <a:bodyPr/>
          <a:lstStyle/>
          <a:p>
            <a:r>
              <a:rPr lang="en-US" dirty="0">
                <a:latin typeface="OpenDyslexic" charset="0"/>
                <a:ea typeface="OpenDyslexic" charset="0"/>
                <a:cs typeface="OpenDyslexic" charset="0"/>
              </a:rPr>
              <a:t>Enzyme</a:t>
            </a:r>
          </a:p>
        </p:txBody>
      </p:sp>
      <p:sp>
        <p:nvSpPr>
          <p:cNvPr id="3" name="Text Placeholder 2">
            <a:extLst>
              <a:ext uri="{FF2B5EF4-FFF2-40B4-BE49-F238E27FC236}">
                <a16:creationId xmlns:a16="http://schemas.microsoft.com/office/drawing/2014/main" id="{F6847F09-5458-9840-AA0C-033B833C7305}"/>
              </a:ext>
            </a:extLst>
          </p:cNvPr>
          <p:cNvSpPr>
            <a:spLocks noGrp="1"/>
          </p:cNvSpPr>
          <p:nvPr>
            <p:ph type="body" sz="quarter" idx="11"/>
          </p:nvPr>
        </p:nvSpPr>
        <p:spPr/>
        <p:txBody>
          <a:bodyPr/>
          <a:lstStyle/>
          <a:p>
            <a:r>
              <a:rPr lang="en-US" sz="4800" dirty="0">
                <a:latin typeface="OpenDyslexic" charset="0"/>
                <a:ea typeface="OpenDyslexic" charset="0"/>
                <a:cs typeface="OpenDyslexic" charset="0"/>
              </a:rPr>
              <a:t>A substance that is produced in living organisms to help speed up reactions (such as those involved in digestion)</a:t>
            </a:r>
          </a:p>
        </p:txBody>
      </p:sp>
    </p:spTree>
    <p:extLst>
      <p:ext uri="{BB962C8B-B14F-4D97-AF65-F5344CB8AC3E}">
        <p14:creationId xmlns:p14="http://schemas.microsoft.com/office/powerpoint/2010/main" val="6955151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D6E3E5-FF7E-9F44-8504-10EF70DA8AB9}"/>
              </a:ext>
            </a:extLst>
          </p:cNvPr>
          <p:cNvSpPr>
            <a:spLocks noGrp="1"/>
          </p:cNvSpPr>
          <p:nvPr>
            <p:ph type="body" sz="quarter" idx="10"/>
          </p:nvPr>
        </p:nvSpPr>
        <p:spPr/>
        <p:txBody>
          <a:bodyPr/>
          <a:lstStyle/>
          <a:p>
            <a:r>
              <a:rPr lang="en-US" dirty="0">
                <a:latin typeface="OpenDyslexic" charset="0"/>
                <a:ea typeface="OpenDyslexic" charset="0"/>
                <a:cs typeface="OpenDyslexic" charset="0"/>
              </a:rPr>
              <a:t>Gland</a:t>
            </a:r>
          </a:p>
        </p:txBody>
      </p:sp>
      <p:sp>
        <p:nvSpPr>
          <p:cNvPr id="3" name="Text Placeholder 2">
            <a:extLst>
              <a:ext uri="{FF2B5EF4-FFF2-40B4-BE49-F238E27FC236}">
                <a16:creationId xmlns:a16="http://schemas.microsoft.com/office/drawing/2014/main" id="{F6847F09-5458-9840-AA0C-033B833C7305}"/>
              </a:ext>
            </a:extLst>
          </p:cNvPr>
          <p:cNvSpPr>
            <a:spLocks noGrp="1"/>
          </p:cNvSpPr>
          <p:nvPr>
            <p:ph type="body" sz="quarter" idx="11"/>
          </p:nvPr>
        </p:nvSpPr>
        <p:spPr/>
        <p:txBody>
          <a:bodyPr/>
          <a:lstStyle/>
          <a:p>
            <a:r>
              <a:rPr lang="en-US" sz="4800" dirty="0">
                <a:latin typeface="OpenDyslexic" charset="0"/>
                <a:ea typeface="OpenDyslexic" charset="0"/>
                <a:cs typeface="OpenDyslexic" charset="0"/>
              </a:rPr>
              <a:t>An organ in an organism’s body that secretes chemical substances.</a:t>
            </a:r>
          </a:p>
        </p:txBody>
      </p:sp>
    </p:spTree>
    <p:extLst>
      <p:ext uri="{BB962C8B-B14F-4D97-AF65-F5344CB8AC3E}">
        <p14:creationId xmlns:p14="http://schemas.microsoft.com/office/powerpoint/2010/main" val="1824685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1551161-5FA0-5A48-A2C2-2880E7A6C36A}"/>
              </a:ext>
            </a:extLst>
          </p:cNvPr>
          <p:cNvSpPr>
            <a:spLocks noGrp="1"/>
          </p:cNvSpPr>
          <p:nvPr>
            <p:ph type="body" sz="quarter" idx="10"/>
          </p:nvPr>
        </p:nvSpPr>
        <p:spPr/>
        <p:txBody>
          <a:bodyPr/>
          <a:lstStyle/>
          <a:p>
            <a:r>
              <a:rPr lang="en-US" dirty="0">
                <a:latin typeface="OpenDyslexic" charset="0"/>
                <a:ea typeface="OpenDyslexic" charset="0"/>
                <a:cs typeface="OpenDyslexic" charset="0"/>
              </a:rPr>
              <a:t>Secretes</a:t>
            </a:r>
          </a:p>
        </p:txBody>
      </p:sp>
      <p:sp>
        <p:nvSpPr>
          <p:cNvPr id="3" name="Text Placeholder 2">
            <a:extLst>
              <a:ext uri="{FF2B5EF4-FFF2-40B4-BE49-F238E27FC236}">
                <a16:creationId xmlns:a16="http://schemas.microsoft.com/office/drawing/2014/main" id="{152822F5-3564-A24C-89E7-13929345FFE5}"/>
              </a:ext>
            </a:extLst>
          </p:cNvPr>
          <p:cNvSpPr>
            <a:spLocks noGrp="1"/>
          </p:cNvSpPr>
          <p:nvPr>
            <p:ph type="body" sz="quarter" idx="11"/>
          </p:nvPr>
        </p:nvSpPr>
        <p:spPr/>
        <p:txBody>
          <a:bodyPr/>
          <a:lstStyle/>
          <a:p>
            <a:r>
              <a:rPr lang="en-US" dirty="0">
                <a:latin typeface="OpenDyslexic" charset="0"/>
                <a:ea typeface="OpenDyslexic" charset="0"/>
                <a:cs typeface="OpenDyslexic" charset="0"/>
              </a:rPr>
              <a:t>Secretes = </a:t>
            </a:r>
            <a:r>
              <a:rPr lang="en-US" dirty="0">
                <a:solidFill>
                  <a:srgbClr val="FF0000"/>
                </a:solidFill>
                <a:latin typeface="OpenDyslexic" charset="0"/>
                <a:ea typeface="OpenDyslexic" charset="0"/>
                <a:cs typeface="OpenDyslexic" charset="0"/>
              </a:rPr>
              <a:t>releases</a:t>
            </a:r>
          </a:p>
          <a:p>
            <a:r>
              <a:rPr lang="en-US" dirty="0">
                <a:solidFill>
                  <a:srgbClr val="FF0000"/>
                </a:solidFill>
                <a:latin typeface="OpenDyslexic" charset="0"/>
                <a:ea typeface="OpenDyslexic" charset="0"/>
                <a:cs typeface="OpenDyslexic" charset="0"/>
              </a:rPr>
              <a:t>Releases </a:t>
            </a:r>
            <a:r>
              <a:rPr lang="en-US" dirty="0">
                <a:latin typeface="OpenDyslexic" charset="0"/>
                <a:ea typeface="OpenDyslexic" charset="0"/>
                <a:cs typeface="OpenDyslexic" charset="0"/>
              </a:rPr>
              <a:t>= secretes</a:t>
            </a:r>
          </a:p>
        </p:txBody>
      </p:sp>
    </p:spTree>
    <p:extLst>
      <p:ext uri="{BB962C8B-B14F-4D97-AF65-F5344CB8AC3E}">
        <p14:creationId xmlns:p14="http://schemas.microsoft.com/office/powerpoint/2010/main" val="509272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74060" y="1545771"/>
            <a:ext cx="8924542" cy="5312229"/>
          </a:xfrm>
          <a:prstGeom prst="rect">
            <a:avLst/>
          </a:prstGeom>
          <a:noFill/>
          <a:ln>
            <a:noFill/>
          </a:ln>
        </p:spPr>
        <p:txBody>
          <a:bodyPr wrap="square" rtlCol="0" anchor="t" anchorCtr="0">
            <a:normAutofit/>
          </a:bodyPr>
          <a:lstStyle/>
          <a:p>
            <a:pPr marL="571500" indent="-571500" algn="l">
              <a:buFont typeface="Arial" charset="0"/>
              <a:buChar char="•"/>
            </a:pPr>
            <a:r>
              <a:rPr lang="en-AU" sz="4000" dirty="0">
                <a:solidFill>
                  <a:srgbClr val="23566C"/>
                </a:solidFill>
                <a:latin typeface="OpenDyslexic" charset="0"/>
                <a:ea typeface="OpenDyslexic" charset="0"/>
                <a:cs typeface="OpenDyslexic" charset="0"/>
              </a:rPr>
              <a:t>The digestive system is the system that allows organisms to extract the nutrients from their food.</a:t>
            </a:r>
          </a:p>
        </p:txBody>
      </p:sp>
      <p:sp>
        <p:nvSpPr>
          <p:cNvPr id="10" name="Text Placeholder 2">
            <a:extLst>
              <a:ext uri="{FF2B5EF4-FFF2-40B4-BE49-F238E27FC236}">
                <a16:creationId xmlns:a16="http://schemas.microsoft.com/office/drawing/2014/main" id="{1C886521-0401-A84A-B3AD-BCE898878B39}"/>
              </a:ext>
            </a:extLst>
          </p:cNvPr>
          <p:cNvSpPr>
            <a:spLocks noGrp="1"/>
          </p:cNvSpPr>
          <p:nvPr>
            <p:ph type="body" sz="quarter" idx="21"/>
          </p:nvPr>
        </p:nvSpPr>
        <p:spPr>
          <a:xfrm>
            <a:off x="9644135" y="287950"/>
            <a:ext cx="2162572" cy="288424"/>
          </a:xfrm>
        </p:spPr>
        <p:txBody>
          <a:bodyPr/>
          <a:lstStyle/>
          <a:p>
            <a:r>
              <a:rPr lang="en-US" dirty="0"/>
              <a:t>Making the connection</a:t>
            </a:r>
          </a:p>
        </p:txBody>
      </p:sp>
      <p:sp>
        <p:nvSpPr>
          <p:cNvPr id="11" name="Text Placeholder 3">
            <a:extLst>
              <a:ext uri="{FF2B5EF4-FFF2-40B4-BE49-F238E27FC236}">
                <a16:creationId xmlns:a16="http://schemas.microsoft.com/office/drawing/2014/main" id="{DBFB4CAA-16CC-544B-9E52-EA65DAF3859B}"/>
              </a:ext>
            </a:extLst>
          </p:cNvPr>
          <p:cNvSpPr>
            <a:spLocks noGrp="1"/>
          </p:cNvSpPr>
          <p:nvPr>
            <p:ph type="body" sz="quarter" idx="18"/>
          </p:nvPr>
        </p:nvSpPr>
        <p:spPr>
          <a:xfrm>
            <a:off x="9646920" y="572262"/>
            <a:ext cx="2159787" cy="904343"/>
          </a:xfrm>
        </p:spPr>
        <p:txBody>
          <a:bodyPr/>
          <a:lstStyle/>
          <a:p>
            <a:r>
              <a:rPr lang="en-US" dirty="0"/>
              <a:t>We know that organisms need nutrition and how they get nutrients (eating), but we need to know what happens next.</a:t>
            </a:r>
          </a:p>
        </p:txBody>
      </p:sp>
      <p:sp>
        <p:nvSpPr>
          <p:cNvPr id="14" name="Text Placeholder 6">
            <a:extLst>
              <a:ext uri="{FF2B5EF4-FFF2-40B4-BE49-F238E27FC236}">
                <a16:creationId xmlns:a16="http://schemas.microsoft.com/office/drawing/2014/main" id="{F5C3EBF5-552F-1D41-9956-DAB1D95825BA}"/>
              </a:ext>
            </a:extLst>
          </p:cNvPr>
          <p:cNvSpPr>
            <a:spLocks noGrp="1"/>
          </p:cNvSpPr>
          <p:nvPr>
            <p:ph type="body" sz="quarter" idx="23"/>
          </p:nvPr>
        </p:nvSpPr>
        <p:spPr>
          <a:xfrm>
            <a:off x="9644135" y="2871044"/>
            <a:ext cx="2162572" cy="288424"/>
          </a:xfrm>
        </p:spPr>
        <p:txBody>
          <a:bodyPr/>
          <a:lstStyle/>
          <a:p>
            <a:endParaRPr lang="en-US" dirty="0"/>
          </a:p>
        </p:txBody>
      </p:sp>
      <p:sp>
        <p:nvSpPr>
          <p:cNvPr id="15" name="Text Placeholder 7">
            <a:extLst>
              <a:ext uri="{FF2B5EF4-FFF2-40B4-BE49-F238E27FC236}">
                <a16:creationId xmlns:a16="http://schemas.microsoft.com/office/drawing/2014/main" id="{51CBF6EE-9942-C542-A14D-56382C908A6D}"/>
              </a:ext>
            </a:extLst>
          </p:cNvPr>
          <p:cNvSpPr>
            <a:spLocks noGrp="1"/>
          </p:cNvSpPr>
          <p:nvPr>
            <p:ph type="body" sz="quarter" idx="20"/>
          </p:nvPr>
        </p:nvSpPr>
        <p:spPr>
          <a:xfrm>
            <a:off x="9646920" y="3155910"/>
            <a:ext cx="2159787" cy="1040407"/>
          </a:xfrm>
        </p:spPr>
        <p:txBody>
          <a:bodyPr/>
          <a:lstStyle/>
          <a:p>
            <a:r>
              <a:rPr lang="en-US" b="1" dirty="0"/>
              <a:t>Nutrient</a:t>
            </a:r>
            <a:r>
              <a:rPr lang="en-US" b="1"/>
              <a:t>– </a:t>
            </a:r>
            <a:r>
              <a:rPr lang="en-US"/>
              <a:t>A substance that provides nourishment essential for the maintenance of life and growth.</a:t>
            </a:r>
            <a:endParaRPr lang="en-US" dirty="0"/>
          </a:p>
        </p:txBody>
      </p:sp>
      <p:sp>
        <p:nvSpPr>
          <p:cNvPr id="17" name="Text Placeholder 1">
            <a:extLst>
              <a:ext uri="{FF2B5EF4-FFF2-40B4-BE49-F238E27FC236}">
                <a16:creationId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85000" lnSpcReduction="10000"/>
          </a:bodyPr>
          <a:lstStyle/>
          <a:p>
            <a:pPr marL="457200" indent="-457200">
              <a:buFont typeface="Wingdings" charset="2"/>
              <a:buChar char="q"/>
            </a:pPr>
            <a:r>
              <a:rPr lang="en-US" dirty="0">
                <a:latin typeface="OpenDyslexic" charset="0"/>
                <a:ea typeface="OpenDyslexic" charset="0"/>
                <a:cs typeface="OpenDyslexic" charset="0"/>
              </a:rPr>
              <a:t> I know how the structure of the small intestine assists in the absorption of nutrients.</a:t>
            </a:r>
          </a:p>
          <a:p>
            <a:pPr marL="457200" indent="-457200">
              <a:buFont typeface="Wingdings" charset="2"/>
              <a:buChar char="q"/>
            </a:pPr>
            <a:r>
              <a:rPr lang="en-US" dirty="0">
                <a:latin typeface="OpenDyslexic" charset="0"/>
                <a:ea typeface="OpenDyslexic" charset="0"/>
                <a:cs typeface="OpenDyslexic" charset="0"/>
              </a:rPr>
              <a:t> I know the role of enzymes in digestion</a:t>
            </a:r>
          </a:p>
        </p:txBody>
      </p:sp>
      <p:sp>
        <p:nvSpPr>
          <p:cNvPr id="20" name="Text Placeholder 6">
            <a:extLst>
              <a:ext uri="{FF2B5EF4-FFF2-40B4-BE49-F238E27FC236}">
                <a16:creationId xmlns:a16="http://schemas.microsoft.com/office/drawing/2014/main" id="{F5C3EBF5-552F-1D41-9956-DAB1D95825BA}"/>
              </a:ext>
            </a:extLst>
          </p:cNvPr>
          <p:cNvSpPr>
            <a:spLocks noGrp="1"/>
          </p:cNvSpPr>
          <p:nvPr>
            <p:ph type="body" sz="quarter" idx="23"/>
          </p:nvPr>
        </p:nvSpPr>
        <p:spPr>
          <a:xfrm>
            <a:off x="9644135" y="1545771"/>
            <a:ext cx="2162572" cy="288424"/>
          </a:xfrm>
          <a:solidFill>
            <a:srgbClr val="7030A0"/>
          </a:solidFill>
        </p:spPr>
        <p:txBody>
          <a:bodyPr/>
          <a:lstStyle/>
          <a:p>
            <a:r>
              <a:rPr lang="en-US" dirty="0"/>
              <a:t>Think, pair, share</a:t>
            </a:r>
          </a:p>
        </p:txBody>
      </p:sp>
      <p:sp>
        <p:nvSpPr>
          <p:cNvPr id="21" name="Text Placeholder 7">
            <a:extLst>
              <a:ext uri="{FF2B5EF4-FFF2-40B4-BE49-F238E27FC236}">
                <a16:creationId xmlns:a16="http://schemas.microsoft.com/office/drawing/2014/main" id="{51CBF6EE-9942-C542-A14D-56382C908A6D}"/>
              </a:ext>
            </a:extLst>
          </p:cNvPr>
          <p:cNvSpPr>
            <a:spLocks noGrp="1"/>
          </p:cNvSpPr>
          <p:nvPr>
            <p:ph type="body" sz="quarter" idx="20"/>
          </p:nvPr>
        </p:nvSpPr>
        <p:spPr>
          <a:xfrm>
            <a:off x="9646920" y="1830637"/>
            <a:ext cx="2159787" cy="972955"/>
          </a:xfrm>
        </p:spPr>
        <p:txBody>
          <a:bodyPr/>
          <a:lstStyle/>
          <a:p>
            <a:r>
              <a:rPr lang="en-US" dirty="0"/>
              <a:t>Where does your food go when you swallow it?</a:t>
            </a:r>
          </a:p>
          <a:p>
            <a:endParaRPr lang="en-US" dirty="0"/>
          </a:p>
        </p:txBody>
      </p:sp>
    </p:spTree>
    <p:extLst>
      <p:ext uri="{BB962C8B-B14F-4D97-AF65-F5344CB8AC3E}">
        <p14:creationId xmlns:p14="http://schemas.microsoft.com/office/powerpoint/2010/main" val="4003794364"/>
      </p:ext>
    </p:extLst>
  </p:cSld>
  <p:clrMapOvr>
    <a:masterClrMapping/>
  </p:clrMapOvr>
</p:sld>
</file>

<file path=ppt/theme/theme1.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none" rtlCol="0" anchor="t" anchorCtr="0">
        <a:normAutofit/>
      </a:bodyPr>
      <a:lstStyle>
        <a:defPPr algn="l">
          <a:defRPr sz="4000" dirty="0" smtClean="0">
            <a:latin typeface="Futura Medium" panose="020B0602020204020303" pitchFamily="34" charset="-79"/>
            <a:cs typeface="Futura Medium" panose="020B0602020204020303" pitchFamily="34" charset="-79"/>
          </a:defRPr>
        </a:defPPr>
      </a:lstStyle>
    </a:txDef>
  </a:objectDefaults>
  <a:extraClrSchemeLst/>
  <a:extLst>
    <a:ext uri="{05A4C25C-085E-4340-85A3-A5531E510DB2}">
      <thm15:themeFamily xmlns:thm15="http://schemas.microsoft.com/office/thememl/2012/main" name="Theme2" id="{15861BA0-56D5-1E4E-B56A-268D38A279BF}" vid="{9D14DC9A-E19D-5949-B871-56F3C64BEB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6" ma:contentTypeDescription="Create a new document." ma:contentTypeScope="" ma:versionID="02697e3214b2f55142a2e7b89ba6de54">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67be6965022b95aa9d7585358a9bb7fc"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LengthInSeconds xmlns="8f659357-f805-491c-ad0b-5621b2de6466" xsi:nil="true"/>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696B1318-6125-48C6-B7B3-79B9906F271F}"/>
</file>

<file path=customXml/itemProps2.xml><?xml version="1.0" encoding="utf-8"?>
<ds:datastoreItem xmlns:ds="http://schemas.openxmlformats.org/officeDocument/2006/customXml" ds:itemID="{729E27DD-1EDA-4FC2-9140-DDEAEE5E3C57}"/>
</file>

<file path=customXml/itemProps3.xml><?xml version="1.0" encoding="utf-8"?>
<ds:datastoreItem xmlns:ds="http://schemas.openxmlformats.org/officeDocument/2006/customXml" ds:itemID="{D3728E56-1788-49A0-A003-AE519B7722BD}"/>
</file>

<file path=docProps/app.xml><?xml version="1.0" encoding="utf-8"?>
<Properties xmlns="http://schemas.openxmlformats.org/officeDocument/2006/extended-properties" xmlns:vt="http://schemas.openxmlformats.org/officeDocument/2006/docPropsVTypes">
  <Template>{33057687-8793-EB47-A5E0-08E93C53D0F2}tf10001071</Template>
  <TotalTime>4932</TotalTime>
  <Words>1311</Words>
  <Application>Microsoft Macintosh PowerPoint</Application>
  <PresentationFormat>Widescreen</PresentationFormat>
  <Paragraphs>125</Paragraphs>
  <Slides>31</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Arial Hebrew Scholar</vt:lpstr>
      <vt:lpstr>Calibri</vt:lpstr>
      <vt:lpstr>Futura Medium</vt:lpstr>
      <vt:lpstr>OpenDyslexic</vt:lpstr>
      <vt:lpstr>Wingdings</vt:lpstr>
      <vt:lpstr>Blank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sandra.burns@bigpond.com</cp:lastModifiedBy>
  <cp:revision>172</cp:revision>
  <dcterms:created xsi:type="dcterms:W3CDTF">2018-03-29T05:56:09Z</dcterms:created>
  <dcterms:modified xsi:type="dcterms:W3CDTF">2019-08-14T06:55:33Z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xd_ProgID">
    <vt:lpwstr/>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y fmtid="{D5CDD505-2E9C-101B-9397-08002B2CF9AE}" pid="10" name="xd_Signature">
    <vt:bool>false</vt:bool>
  </property>
</Properties>
</file>

<file path=docProps/thumbnail.jpeg>
</file>